
<file path=[Content_Types].xml><?xml version="1.0" encoding="utf-8"?>
<Types xmlns="http://schemas.openxmlformats.org/package/2006/content-types">
  <Default Extension="xml" ContentType="application/xml"/>
  <Default Extension="jpeg" ContentType="image/jpeg"/>
  <Default Extension="wmf" ContentType="image/x-wmf"/>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49"/>
  </p:notesMasterIdLst>
  <p:sldIdLst>
    <p:sldId id="256" r:id="rId2"/>
    <p:sldId id="257" r:id="rId3"/>
    <p:sldId id="264" r:id="rId4"/>
    <p:sldId id="346" r:id="rId5"/>
    <p:sldId id="268" r:id="rId6"/>
    <p:sldId id="300" r:id="rId7"/>
    <p:sldId id="342" r:id="rId8"/>
    <p:sldId id="298" r:id="rId9"/>
    <p:sldId id="297" r:id="rId10"/>
    <p:sldId id="347" r:id="rId11"/>
    <p:sldId id="292" r:id="rId12"/>
    <p:sldId id="301" r:id="rId13"/>
    <p:sldId id="270" r:id="rId14"/>
    <p:sldId id="303" r:id="rId15"/>
    <p:sldId id="304" r:id="rId16"/>
    <p:sldId id="344" r:id="rId17"/>
    <p:sldId id="337" r:id="rId18"/>
    <p:sldId id="280" r:id="rId19"/>
    <p:sldId id="313" r:id="rId20"/>
    <p:sldId id="314" r:id="rId21"/>
    <p:sldId id="306" r:id="rId22"/>
    <p:sldId id="309" r:id="rId23"/>
    <p:sldId id="310" r:id="rId24"/>
    <p:sldId id="312" r:id="rId25"/>
    <p:sldId id="345" r:id="rId26"/>
    <p:sldId id="305" r:id="rId27"/>
    <p:sldId id="278" r:id="rId28"/>
    <p:sldId id="279" r:id="rId29"/>
    <p:sldId id="294" r:id="rId30"/>
    <p:sldId id="295" r:id="rId31"/>
    <p:sldId id="339" r:id="rId32"/>
    <p:sldId id="340" r:id="rId33"/>
    <p:sldId id="341" r:id="rId34"/>
    <p:sldId id="316" r:id="rId35"/>
    <p:sldId id="282" r:id="rId36"/>
    <p:sldId id="336" r:id="rId37"/>
    <p:sldId id="317" r:id="rId38"/>
    <p:sldId id="318" r:id="rId39"/>
    <p:sldId id="319" r:id="rId40"/>
    <p:sldId id="320" r:id="rId41"/>
    <p:sldId id="321" r:id="rId42"/>
    <p:sldId id="322" r:id="rId43"/>
    <p:sldId id="323" r:id="rId44"/>
    <p:sldId id="324" r:id="rId45"/>
    <p:sldId id="325" r:id="rId46"/>
    <p:sldId id="328" r:id="rId47"/>
    <p:sldId id="338" r:id="rId4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p:cViewPr varScale="1">
        <p:scale>
          <a:sx n="106" d="100"/>
          <a:sy n="106" d="100"/>
        </p:scale>
        <p:origin x="-16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interSettings" Target="printerSettings/printerSettings1.bin"/><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viewProps" Target="viewProps.xml"/><Relationship Id="rId54"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4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28C8CE9-7C7A-4EAE-8E41-29BE8CA3A1C4}" type="slidenum">
              <a:rPr lang="en-GB"/>
              <a:pPr>
                <a:defRPr/>
              </a:pPr>
              <a:t>‹#›</a:t>
            </a:fld>
            <a:endParaRPr lang="en-GB"/>
          </a:p>
        </p:txBody>
      </p:sp>
    </p:spTree>
    <p:extLst>
      <p:ext uri="{BB962C8B-B14F-4D97-AF65-F5344CB8AC3E}">
        <p14:creationId xmlns:p14="http://schemas.microsoft.com/office/powerpoint/2010/main" val="3750342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22ECE18-0F99-4449-B943-516CFA1EF8B0}" type="slidenum">
              <a:rPr lang="en-GB" smtClean="0">
                <a:latin typeface="Arial" charset="0"/>
              </a:rPr>
              <a:pPr eaLnBrk="1" hangingPunct="1"/>
              <a:t>1</a:t>
            </a:fld>
            <a:endParaRPr lang="en-GB" smtClean="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3644BCC-37D2-4B57-A21E-A1F23C2993A2}" type="slidenum">
              <a:rPr lang="en-GB" smtClean="0">
                <a:latin typeface="Arial" charset="0"/>
              </a:rPr>
              <a:pPr eaLnBrk="1" hangingPunct="1"/>
              <a:t>28</a:t>
            </a:fld>
            <a:endParaRPr lang="en-GB"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B6B141-DD29-44CC-8A7E-A6DD27B11B4F}" type="slidenum">
              <a:rPr lang="en-GB"/>
              <a:pPr eaLnBrk="1" hangingPunct="1"/>
              <a:t>34</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8A6AF6-7101-42B1-AC90-E8CFE155ABDB}" type="slidenum">
              <a:rPr lang="en-GB"/>
              <a:pPr eaLnBrk="1" hangingPunct="1"/>
              <a:t>37</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718E1D-0146-4520-A8C7-EDCFC9341D20}" type="slidenum">
              <a:rPr lang="en-GB"/>
              <a:pPr eaLnBrk="1" hangingPunct="1"/>
              <a:t>38</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5C7531-3C75-41C5-9A5F-E1E8DA29AC5E}" type="slidenum">
              <a:rPr lang="en-GB"/>
              <a:pPr eaLnBrk="1" hangingPunct="1"/>
              <a:t>39</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1BC85B-A730-451C-B43F-8C8D0AB80697}" type="slidenum">
              <a:rPr lang="en-GB"/>
              <a:pPr eaLnBrk="1" hangingPunct="1"/>
              <a:t>40</a:t>
            </a:fld>
            <a:endParaRPr lang="en-GB"/>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DD740D-D0C4-43AD-9A85-8680DC0554E3}" type="slidenum">
              <a:rPr lang="en-GB"/>
              <a:pPr eaLnBrk="1" hangingPunct="1"/>
              <a:t>41</a:t>
            </a:fld>
            <a:endParaRPr 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0E8B63-95F4-4DEB-89E0-6A6A2839CD26}" type="slidenum">
              <a:rPr lang="en-GB"/>
              <a:pPr eaLnBrk="1" hangingPunct="1"/>
              <a:t>42</a:t>
            </a:fld>
            <a:endParaRPr 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501933-7B1A-48D9-B2B1-EF49151805BA}" type="slidenum">
              <a:rPr lang="en-GB"/>
              <a:pPr eaLnBrk="1" hangingPunct="1"/>
              <a:t>43</a:t>
            </a:fld>
            <a:endParaRPr lang="en-GB"/>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F01128-2EBD-4CC8-83ED-7082D83FDC6E}" type="slidenum">
              <a:rPr lang="en-GB"/>
              <a:pPr eaLnBrk="1" hangingPunct="1"/>
              <a:t>44</a:t>
            </a:fld>
            <a:endParaRPr lang="en-GB"/>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C030A6B-5C0A-4EB4-A016-27DCEAE5BA6F}" type="slidenum">
              <a:rPr lang="en-GB" smtClean="0">
                <a:latin typeface="Arial" charset="0"/>
              </a:rPr>
              <a:pPr eaLnBrk="1" hangingPunct="1"/>
              <a:t>2</a:t>
            </a:fld>
            <a:endParaRPr lang="en-GB"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F9ACDF-2637-42FF-B5CB-A91E146A21B8}" type="slidenum">
              <a:rPr lang="en-GB"/>
              <a:pPr eaLnBrk="1" hangingPunct="1"/>
              <a:t>45</a:t>
            </a:fld>
            <a:endParaRPr lang="en-GB"/>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CF0C3E-3B8C-49A1-A461-E2FB71676C41}" type="slidenum">
              <a:rPr lang="en-GB"/>
              <a:pPr eaLnBrk="1" hangingPunct="1"/>
              <a:t>46</a:t>
            </a:fld>
            <a:endParaRPr lang="en-GB"/>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C62C5F2-5672-49B4-AFE5-C7BDDCB1DA07}" type="slidenum">
              <a:rPr lang="en-GB" smtClean="0">
                <a:latin typeface="Arial" charset="0"/>
              </a:rPr>
              <a:pPr eaLnBrk="1" hangingPunct="1"/>
              <a:t>3</a:t>
            </a:fld>
            <a:endParaRPr lang="en-GB"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7C3F7F0-04B4-4C7F-AEA3-014EDC2AA956}" type="slidenum">
              <a:rPr lang="en-GB" smtClean="0">
                <a:latin typeface="Arial" charset="0"/>
              </a:rPr>
              <a:pPr eaLnBrk="1" hangingPunct="1"/>
              <a:t>5</a:t>
            </a:fld>
            <a:endParaRPr lang="en-GB"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8557EA6-B962-4261-AF79-85B9BC4AD9D0}" type="slidenum">
              <a:rPr lang="en-GB" smtClean="0">
                <a:latin typeface="Arial" charset="0"/>
              </a:rPr>
              <a:pPr eaLnBrk="1" hangingPunct="1"/>
              <a:t>13</a:t>
            </a:fld>
            <a:endParaRPr lang="en-GB"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8D38D5-12EE-4670-AE1D-B80C74E937E6}" type="slidenum">
              <a:rPr lang="en-GB"/>
              <a:pPr eaLnBrk="1" hangingPunct="1"/>
              <a:t>16</a:t>
            </a:fld>
            <a:endParaRPr lang="en-GB"/>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CF0C3E-3B8C-49A1-A461-E2FB71676C41}" type="slidenum">
              <a:rPr lang="en-GB"/>
              <a:pPr eaLnBrk="1" hangingPunct="1"/>
              <a:t>17</a:t>
            </a:fld>
            <a:endParaRPr lang="en-GB"/>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E65DBB-6295-49F8-A25C-E2E83AF75637}" type="slidenum">
              <a:rPr lang="en-GB"/>
              <a:pPr eaLnBrk="1" hangingPunct="1"/>
              <a:t>24</a:t>
            </a:fld>
            <a:endParaRPr lang="en-GB"/>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DE41406-FC84-4917-A952-412328EE9830}" type="slidenum">
              <a:rPr lang="en-GB" smtClean="0">
                <a:latin typeface="Arial" charset="0"/>
              </a:rPr>
              <a:pPr eaLnBrk="1" hangingPunct="1"/>
              <a:t>27</a:t>
            </a:fld>
            <a:endParaRPr lang="en-GB"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1097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smtClean="0"/>
              <a:t>Click to edit Master title style</a:t>
            </a:r>
          </a:p>
        </p:txBody>
      </p:sp>
      <p:sp>
        <p:nvSpPr>
          <p:cNvPr id="10972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E9BFB668-00CF-49C1-BDF6-918F5DA7BB35}" type="slidenum">
              <a:rPr lang="en-GB"/>
              <a:pPr>
                <a:defRPr/>
              </a:pPr>
              <a:t>‹#›</a:t>
            </a:fld>
            <a:endParaRPr lang="en-GB"/>
          </a:p>
        </p:txBody>
      </p:sp>
    </p:spTree>
    <p:extLst>
      <p:ext uri="{BB962C8B-B14F-4D97-AF65-F5344CB8AC3E}">
        <p14:creationId xmlns:p14="http://schemas.microsoft.com/office/powerpoint/2010/main" val="376110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816BA6CA-2293-4C7C-9B2E-7C3E274C0B07}" type="slidenum">
              <a:rPr lang="en-GB"/>
              <a:pPr>
                <a:defRPr/>
              </a:pPr>
              <a:t>‹#›</a:t>
            </a:fld>
            <a:endParaRPr lang="en-GB"/>
          </a:p>
        </p:txBody>
      </p:sp>
    </p:spTree>
    <p:extLst>
      <p:ext uri="{BB962C8B-B14F-4D97-AF65-F5344CB8AC3E}">
        <p14:creationId xmlns:p14="http://schemas.microsoft.com/office/powerpoint/2010/main" val="190626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4AF4C72-5200-4CA1-8C76-52B2B7593694}" type="slidenum">
              <a:rPr lang="en-GB"/>
              <a:pPr>
                <a:defRPr/>
              </a:pPr>
              <a:t>‹#›</a:t>
            </a:fld>
            <a:endParaRPr lang="en-GB"/>
          </a:p>
        </p:txBody>
      </p:sp>
    </p:spTree>
    <p:extLst>
      <p:ext uri="{BB962C8B-B14F-4D97-AF65-F5344CB8AC3E}">
        <p14:creationId xmlns:p14="http://schemas.microsoft.com/office/powerpoint/2010/main" val="282257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1625" y="1600200"/>
            <a:ext cx="8540750" cy="4498975"/>
          </a:xfrm>
        </p:spPr>
        <p:txBody>
          <a:bodyPr/>
          <a:lstStyle/>
          <a:p>
            <a:pPr lvl="0"/>
            <a:endParaRPr lang="en-GB" noProof="0" smtClean="0"/>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E19E83CA-3C93-4CB6-BE87-6529B2B3C71B}" type="slidenum">
              <a:rPr lang="en-GB"/>
              <a:pPr>
                <a:defRPr/>
              </a:pPr>
              <a:t>‹#›</a:t>
            </a:fld>
            <a:endParaRPr lang="en-GB"/>
          </a:p>
        </p:txBody>
      </p:sp>
    </p:spTree>
    <p:extLst>
      <p:ext uri="{BB962C8B-B14F-4D97-AF65-F5344CB8AC3E}">
        <p14:creationId xmlns:p14="http://schemas.microsoft.com/office/powerpoint/2010/main" val="311862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33A7BDB8-61AF-4182-BEE0-547A07DB33EB}" type="slidenum">
              <a:rPr lang="en-GB"/>
              <a:pPr>
                <a:defRPr/>
              </a:pPr>
              <a:t>‹#›</a:t>
            </a:fld>
            <a:endParaRPr lang="en-GB"/>
          </a:p>
        </p:txBody>
      </p:sp>
    </p:spTree>
    <p:extLst>
      <p:ext uri="{BB962C8B-B14F-4D97-AF65-F5344CB8AC3E}">
        <p14:creationId xmlns:p14="http://schemas.microsoft.com/office/powerpoint/2010/main" val="27118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8F08246-CD9E-4B67-B2F0-416BDC01822E}" type="slidenum">
              <a:rPr lang="en-GB"/>
              <a:pPr>
                <a:defRPr/>
              </a:pPr>
              <a:t>‹#›</a:t>
            </a:fld>
            <a:endParaRPr lang="en-GB"/>
          </a:p>
        </p:txBody>
      </p:sp>
    </p:spTree>
    <p:extLst>
      <p:ext uri="{BB962C8B-B14F-4D97-AF65-F5344CB8AC3E}">
        <p14:creationId xmlns:p14="http://schemas.microsoft.com/office/powerpoint/2010/main" val="66866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3E2DA5DD-6515-4D3D-A610-3E4A3F092C42}" type="slidenum">
              <a:rPr lang="en-GB"/>
              <a:pPr>
                <a:defRPr/>
              </a:pPr>
              <a:t>‹#›</a:t>
            </a:fld>
            <a:endParaRPr lang="en-GB"/>
          </a:p>
        </p:txBody>
      </p:sp>
    </p:spTree>
    <p:extLst>
      <p:ext uri="{BB962C8B-B14F-4D97-AF65-F5344CB8AC3E}">
        <p14:creationId xmlns:p14="http://schemas.microsoft.com/office/powerpoint/2010/main" val="362153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CB53CB3A-FC83-4A07-B64F-A206CDA4400F}" type="slidenum">
              <a:rPr lang="en-GB"/>
              <a:pPr>
                <a:defRPr/>
              </a:pPr>
              <a:t>‹#›</a:t>
            </a:fld>
            <a:endParaRPr lang="en-GB"/>
          </a:p>
        </p:txBody>
      </p:sp>
    </p:spTree>
    <p:extLst>
      <p:ext uri="{BB962C8B-B14F-4D97-AF65-F5344CB8AC3E}">
        <p14:creationId xmlns:p14="http://schemas.microsoft.com/office/powerpoint/2010/main" val="186180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F4505669-3600-4F79-9FA4-6D27950761C5}" type="slidenum">
              <a:rPr lang="en-GB"/>
              <a:pPr>
                <a:defRPr/>
              </a:pPr>
              <a:t>‹#›</a:t>
            </a:fld>
            <a:endParaRPr lang="en-GB"/>
          </a:p>
        </p:txBody>
      </p:sp>
    </p:spTree>
    <p:extLst>
      <p:ext uri="{BB962C8B-B14F-4D97-AF65-F5344CB8AC3E}">
        <p14:creationId xmlns:p14="http://schemas.microsoft.com/office/powerpoint/2010/main" val="24831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113DCB93-B5A6-481B-BC93-C00F64709E6F}" type="slidenum">
              <a:rPr lang="en-GB"/>
              <a:pPr>
                <a:defRPr/>
              </a:pPr>
              <a:t>‹#›</a:t>
            </a:fld>
            <a:endParaRPr lang="en-GB"/>
          </a:p>
        </p:txBody>
      </p:sp>
    </p:spTree>
    <p:extLst>
      <p:ext uri="{BB962C8B-B14F-4D97-AF65-F5344CB8AC3E}">
        <p14:creationId xmlns:p14="http://schemas.microsoft.com/office/powerpoint/2010/main" val="346691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78CBA96F-3221-4CE4-89E2-2301FCFEE920}" type="slidenum">
              <a:rPr lang="en-GB"/>
              <a:pPr>
                <a:defRPr/>
              </a:pPr>
              <a:t>‹#›</a:t>
            </a:fld>
            <a:endParaRPr lang="en-GB"/>
          </a:p>
        </p:txBody>
      </p:sp>
    </p:spTree>
    <p:extLst>
      <p:ext uri="{BB962C8B-B14F-4D97-AF65-F5344CB8AC3E}">
        <p14:creationId xmlns:p14="http://schemas.microsoft.com/office/powerpoint/2010/main" val="144826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3965418C-F99B-4020-BB32-B36C3C1F2753}" type="slidenum">
              <a:rPr lang="en-GB"/>
              <a:pPr>
                <a:defRPr/>
              </a:pPr>
              <a:t>‹#›</a:t>
            </a:fld>
            <a:endParaRPr lang="en-GB"/>
          </a:p>
        </p:txBody>
      </p:sp>
    </p:spTree>
    <p:extLst>
      <p:ext uri="{BB962C8B-B14F-4D97-AF65-F5344CB8AC3E}">
        <p14:creationId xmlns:p14="http://schemas.microsoft.com/office/powerpoint/2010/main" val="48196772"/>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869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086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10869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869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10869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10870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E9723230-A513-4CFC-AB2C-80A8CE7E960D}" type="slidenum">
              <a:rPr lang="en-GB"/>
              <a:pPr>
                <a:defRPr/>
              </a:pPr>
              <a:t>‹#›</a:t>
            </a:fld>
            <a:endParaRPr lang="en-GB"/>
          </a:p>
        </p:txBody>
      </p:sp>
      <p:sp>
        <p:nvSpPr>
          <p:cNvPr id="10870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807"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eg"/><Relationship Id="rId5" Type="http://schemas.openxmlformats.org/officeDocument/2006/relationships/image" Target="../media/image20.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slide" Target="slide11.xm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9288" y="3284538"/>
            <a:ext cx="7772400" cy="1470025"/>
          </a:xfrm>
        </p:spPr>
        <p:txBody>
          <a:bodyPr/>
          <a:lstStyle/>
          <a:p>
            <a:pPr>
              <a:defRPr/>
            </a:pPr>
            <a:r>
              <a:rPr lang="en-GB" sz="4800" dirty="0"/>
              <a:t/>
            </a:r>
            <a:br>
              <a:rPr lang="en-GB" sz="4800" dirty="0"/>
            </a:br>
            <a:r>
              <a:rPr lang="en-GB" sz="4800" b="1" dirty="0"/>
              <a:t>Allah has said: “</a:t>
            </a:r>
            <a:r>
              <a:rPr lang="en-GB" sz="4800" dirty="0"/>
              <a:t>Indeed prayers were prescribed for the believers at set times" </a:t>
            </a:r>
            <a:r>
              <a:rPr lang="en-GB" sz="4800" b="1" dirty="0"/>
              <a:t>(Qur’an 4:103) </a:t>
            </a:r>
            <a:endParaRPr lang="en-GB" sz="4800" dirty="0" smtClean="0">
              <a:latin typeface="Castellar" pitchFamily="18" charset="0"/>
            </a:endParaRPr>
          </a:p>
        </p:txBody>
      </p:sp>
      <p:sp>
        <p:nvSpPr>
          <p:cNvPr id="2051" name="Rectangle 3"/>
          <p:cNvSpPr>
            <a:spLocks noGrp="1" noChangeArrowheads="1"/>
          </p:cNvSpPr>
          <p:nvPr>
            <p:ph type="subTitle" idx="1"/>
          </p:nvPr>
        </p:nvSpPr>
        <p:spPr>
          <a:xfrm>
            <a:off x="862013" y="5084763"/>
            <a:ext cx="7346950" cy="889000"/>
          </a:xfrm>
        </p:spPr>
        <p:txBody>
          <a:bodyPr/>
          <a:lstStyle/>
          <a:p>
            <a:pPr eaLnBrk="1" hangingPunct="1">
              <a:defRPr/>
            </a:pPr>
            <a:r>
              <a:rPr lang="en-GB" dirty="0" err="1" smtClean="0">
                <a:cs typeface="Tahoma" pitchFamily="34" charset="0"/>
              </a:rPr>
              <a:t>Farid</a:t>
            </a:r>
            <a:r>
              <a:rPr lang="en-GB" dirty="0" smtClean="0">
                <a:cs typeface="Tahoma" pitchFamily="34" charset="0"/>
              </a:rPr>
              <a:t> Patel</a:t>
            </a:r>
          </a:p>
          <a:p>
            <a:pPr eaLnBrk="1" hangingPunct="1">
              <a:defRPr/>
            </a:pPr>
            <a:r>
              <a:rPr lang="en-GB" dirty="0" smtClean="0">
                <a:cs typeface="Tahoma" pitchFamily="34" charset="0"/>
              </a:rPr>
              <a:t>http://salahtimes.wikispaces.com</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l="5461" t="11319" r="8916" b="9702"/>
          <a:stretch>
            <a:fillRect/>
          </a:stretch>
        </p:blipFill>
        <p:spPr bwMode="auto">
          <a:xfrm>
            <a:off x="2843213" y="549275"/>
            <a:ext cx="33845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608112"/>
          </a:xfrm>
        </p:spPr>
        <p:txBody>
          <a:bodyPr/>
          <a:lstStyle/>
          <a:p>
            <a:r>
              <a:rPr lang="en-US" sz="2800" dirty="0" smtClean="0"/>
              <a:t>What is Galas?</a:t>
            </a:r>
            <a:endParaRPr lang="en-US" sz="2800" dirty="0"/>
          </a:p>
        </p:txBody>
      </p:sp>
      <p:sp>
        <p:nvSpPr>
          <p:cNvPr id="3" name="Content Placeholder 2"/>
          <p:cNvSpPr>
            <a:spLocks noGrp="1"/>
          </p:cNvSpPr>
          <p:nvPr>
            <p:ph idx="1"/>
          </p:nvPr>
        </p:nvSpPr>
        <p:spPr>
          <a:xfrm>
            <a:off x="301625" y="836712"/>
            <a:ext cx="8540750" cy="6021288"/>
          </a:xfrm>
        </p:spPr>
        <p:txBody>
          <a:bodyPr/>
          <a:lstStyle/>
          <a:p>
            <a:pPr marL="0" indent="0">
              <a:buNone/>
            </a:pPr>
            <a:r>
              <a:rPr lang="en-US" sz="1800" dirty="0"/>
              <a:t>In light of the </a:t>
            </a:r>
            <a:r>
              <a:rPr lang="en-US" sz="1800" dirty="0" err="1"/>
              <a:t>Sahih</a:t>
            </a:r>
            <a:r>
              <a:rPr lang="en-US" sz="1800" dirty="0"/>
              <a:t> Hadith, Imam Malik, Imam </a:t>
            </a:r>
            <a:r>
              <a:rPr lang="en-US" sz="1800" dirty="0" err="1"/>
              <a:t>Bukhari</a:t>
            </a:r>
            <a:r>
              <a:rPr lang="en-US" sz="1800" dirty="0"/>
              <a:t> Imam </a:t>
            </a:r>
            <a:r>
              <a:rPr lang="en-US" sz="1800" dirty="0" err="1"/>
              <a:t>Tirmidith</a:t>
            </a:r>
            <a:r>
              <a:rPr lang="en-US" sz="1800" dirty="0"/>
              <a:t> </a:t>
            </a:r>
            <a:r>
              <a:rPr lang="en-US" sz="1800" dirty="0" err="1"/>
              <a:t>r.a.</a:t>
            </a:r>
            <a:r>
              <a:rPr lang="en-US" sz="1800" dirty="0"/>
              <a:t> related through </a:t>
            </a:r>
            <a:r>
              <a:rPr lang="en-US" sz="1800" dirty="0" err="1"/>
              <a:t>Sayyida</a:t>
            </a:r>
            <a:r>
              <a:rPr lang="en-US" sz="1800" dirty="0"/>
              <a:t> Aisha </a:t>
            </a:r>
            <a:r>
              <a:rPr lang="en-US" sz="1800" dirty="0" err="1"/>
              <a:t>r.a</a:t>
            </a:r>
            <a:r>
              <a:rPr lang="en-US" sz="1800" dirty="0" smtClean="0"/>
              <a:t>: ‘</a:t>
            </a:r>
            <a:r>
              <a:rPr lang="en-US" sz="1800" dirty="0"/>
              <a:t>We, the Muslim women would attend the morning prayer behind the Prophet </a:t>
            </a:r>
            <a:r>
              <a:rPr lang="en-US" sz="1800" dirty="0" err="1"/>
              <a:t>s.a.w</a:t>
            </a:r>
            <a:r>
              <a:rPr lang="en-US" sz="1800" dirty="0"/>
              <a:t>. with our bodies covered in sheets</a:t>
            </a:r>
            <a:r>
              <a:rPr lang="en-US" sz="1800" dirty="0" smtClean="0"/>
              <a:t>. After </a:t>
            </a:r>
            <a:r>
              <a:rPr lang="en-US" sz="1800" dirty="0"/>
              <a:t>the prayer, when we would return home, (</a:t>
            </a:r>
            <a:r>
              <a:rPr lang="en-US" sz="1800" b="1" dirty="0"/>
              <a:t>Al Galas</a:t>
            </a:r>
            <a:r>
              <a:rPr lang="en-US" sz="1800" dirty="0"/>
              <a:t>) due to the darkness we could not </a:t>
            </a:r>
            <a:r>
              <a:rPr lang="en-US" sz="1800" dirty="0" err="1"/>
              <a:t>recognise</a:t>
            </a:r>
            <a:r>
              <a:rPr lang="en-US" sz="1800" dirty="0"/>
              <a:t> each other.</a:t>
            </a:r>
            <a:r>
              <a:rPr lang="en-US" sz="1800" dirty="0" smtClean="0"/>
              <a:t>’ (</a:t>
            </a:r>
            <a:r>
              <a:rPr lang="en-US" sz="1800" dirty="0" err="1"/>
              <a:t>Muwatta</a:t>
            </a:r>
            <a:r>
              <a:rPr lang="en-US" sz="1800" dirty="0"/>
              <a:t> Imam Malik, #4/ </a:t>
            </a:r>
            <a:r>
              <a:rPr lang="en-US" sz="1800" dirty="0" err="1"/>
              <a:t>Sahih</a:t>
            </a:r>
            <a:r>
              <a:rPr lang="en-US" sz="1800" dirty="0"/>
              <a:t> </a:t>
            </a:r>
            <a:r>
              <a:rPr lang="en-US" sz="1800" dirty="0" err="1"/>
              <a:t>Bukhari</a:t>
            </a:r>
            <a:r>
              <a:rPr lang="en-US" sz="1800" dirty="0"/>
              <a:t> #578/ Jami </a:t>
            </a:r>
            <a:r>
              <a:rPr lang="en-US" sz="1800" dirty="0" err="1"/>
              <a:t>Tirmidith</a:t>
            </a:r>
            <a:r>
              <a:rPr lang="en-US" sz="1800" dirty="0"/>
              <a:t> </a:t>
            </a:r>
            <a:r>
              <a:rPr lang="en-US" sz="1800" dirty="0" err="1"/>
              <a:t>vol</a:t>
            </a:r>
            <a:r>
              <a:rPr lang="en-US" sz="1800" dirty="0"/>
              <a:t> 1, p40)</a:t>
            </a:r>
          </a:p>
          <a:p>
            <a:pPr marL="0" indent="0">
              <a:buNone/>
            </a:pPr>
            <a:endParaRPr lang="en-US" sz="1800" dirty="0"/>
          </a:p>
          <a:p>
            <a:pPr marL="0" indent="0">
              <a:buNone/>
            </a:pPr>
            <a:r>
              <a:rPr lang="en-US" sz="1800" dirty="0"/>
              <a:t>Hafiz </a:t>
            </a:r>
            <a:r>
              <a:rPr lang="en-US" sz="1800" dirty="0" err="1"/>
              <a:t>Ibn</a:t>
            </a:r>
            <a:r>
              <a:rPr lang="en-US" sz="1800" dirty="0"/>
              <a:t> </a:t>
            </a:r>
            <a:r>
              <a:rPr lang="en-US" sz="1800" dirty="0" err="1"/>
              <a:t>Hajar</a:t>
            </a:r>
            <a:r>
              <a:rPr lang="en-US" sz="1800" dirty="0"/>
              <a:t> Al </a:t>
            </a:r>
            <a:r>
              <a:rPr lang="en-US" sz="1800" dirty="0" err="1"/>
              <a:t>Asqalani</a:t>
            </a:r>
            <a:r>
              <a:rPr lang="en-US" sz="1800" dirty="0"/>
              <a:t> </a:t>
            </a:r>
            <a:r>
              <a:rPr lang="en-US" sz="1800" dirty="0" err="1"/>
              <a:t>r.a.</a:t>
            </a:r>
            <a:r>
              <a:rPr lang="en-US" sz="1800" dirty="0"/>
              <a:t> writes: ‘due to the darkness we could not </a:t>
            </a:r>
            <a:r>
              <a:rPr lang="en-US" sz="1800" dirty="0" err="1"/>
              <a:t>recognise</a:t>
            </a:r>
            <a:r>
              <a:rPr lang="en-US" sz="1800" dirty="0"/>
              <a:t> each other’ means, due to </a:t>
            </a:r>
            <a:r>
              <a:rPr lang="en-US" sz="1800" dirty="0" smtClean="0"/>
              <a:t>the darkness </a:t>
            </a:r>
            <a:r>
              <a:rPr lang="en-US" sz="1800" dirty="0"/>
              <a:t>they could distinguish the form of a body but not </a:t>
            </a:r>
            <a:r>
              <a:rPr lang="en-US" sz="1800" dirty="0" err="1"/>
              <a:t>recognise</a:t>
            </a:r>
            <a:r>
              <a:rPr lang="en-US" sz="1800" dirty="0"/>
              <a:t> whether it was Khadija or </a:t>
            </a:r>
            <a:r>
              <a:rPr lang="en-US" sz="1800" dirty="0" err="1"/>
              <a:t>Zainab</a:t>
            </a:r>
            <a:r>
              <a:rPr lang="en-US" sz="1800" dirty="0"/>
              <a:t>.’ (</a:t>
            </a:r>
            <a:r>
              <a:rPr lang="en-US" sz="1800" dirty="0" err="1"/>
              <a:t>Fathul</a:t>
            </a:r>
            <a:r>
              <a:rPr lang="en-US" sz="1800" dirty="0"/>
              <a:t> Bari </a:t>
            </a:r>
            <a:r>
              <a:rPr lang="en-US" sz="1800" dirty="0" err="1"/>
              <a:t>Sharah</a:t>
            </a:r>
            <a:r>
              <a:rPr lang="en-US" sz="1800" dirty="0"/>
              <a:t> </a:t>
            </a:r>
            <a:r>
              <a:rPr lang="en-US" sz="1800" dirty="0" err="1"/>
              <a:t>Bukhari</a:t>
            </a:r>
            <a:r>
              <a:rPr lang="en-US" sz="1800" dirty="0"/>
              <a:t> </a:t>
            </a:r>
            <a:r>
              <a:rPr lang="en-US" sz="1800" dirty="0" err="1"/>
              <a:t>vol</a:t>
            </a:r>
            <a:r>
              <a:rPr lang="en-US" sz="1800" dirty="0"/>
              <a:t> 2, p22)</a:t>
            </a:r>
          </a:p>
          <a:p>
            <a:pPr marL="0" indent="0">
              <a:buNone/>
            </a:pPr>
            <a:endParaRPr lang="en-US" sz="1800" dirty="0"/>
          </a:p>
          <a:p>
            <a:pPr marL="0" indent="0">
              <a:buNone/>
            </a:pPr>
            <a:r>
              <a:rPr lang="en-US" sz="1800" dirty="0"/>
              <a:t>In this Hadith ‘</a:t>
            </a:r>
            <a:r>
              <a:rPr lang="en-US" sz="1800" b="1" dirty="0"/>
              <a:t>Al </a:t>
            </a:r>
            <a:r>
              <a:rPr lang="en-US" sz="1800" b="1" dirty="0" err="1"/>
              <a:t>Ghalas</a:t>
            </a:r>
            <a:r>
              <a:rPr lang="en-US" sz="1800" dirty="0"/>
              <a:t>’ is translated by expert translators of the Arabic language (lexicographer) as ‘the </a:t>
            </a:r>
            <a:r>
              <a:rPr lang="en-US" sz="1800" dirty="0" smtClean="0"/>
              <a:t>last part </a:t>
            </a:r>
            <a:r>
              <a:rPr lang="en-US" sz="1800" dirty="0"/>
              <a:t>of the darkness of the night which is joined to the first light of the day.’ (</a:t>
            </a:r>
            <a:r>
              <a:rPr lang="en-US" sz="1800" dirty="0" err="1"/>
              <a:t>Lisanul</a:t>
            </a:r>
            <a:r>
              <a:rPr lang="en-US" sz="1800" dirty="0"/>
              <a:t> Arab/ </a:t>
            </a:r>
            <a:r>
              <a:rPr lang="en-US" sz="1800" dirty="0" err="1"/>
              <a:t>Majma’ul</a:t>
            </a:r>
            <a:r>
              <a:rPr lang="en-US" sz="1800" dirty="0"/>
              <a:t> </a:t>
            </a:r>
            <a:r>
              <a:rPr lang="en-US" sz="1800" dirty="0" err="1"/>
              <a:t>Bahar</a:t>
            </a:r>
            <a:r>
              <a:rPr lang="en-US" sz="1800" dirty="0"/>
              <a:t>, </a:t>
            </a:r>
            <a:r>
              <a:rPr lang="en-US" sz="1800" dirty="0" err="1"/>
              <a:t>vol</a:t>
            </a:r>
            <a:r>
              <a:rPr lang="en-US" sz="1800" dirty="0"/>
              <a:t> 4, p52)</a:t>
            </a:r>
          </a:p>
          <a:p>
            <a:pPr marL="0" indent="0">
              <a:buNone/>
            </a:pPr>
            <a:endParaRPr lang="en-US" sz="1800" dirty="0"/>
          </a:p>
          <a:p>
            <a:pPr marL="0" indent="0">
              <a:buNone/>
            </a:pPr>
            <a:r>
              <a:rPr lang="en-US" sz="1800" dirty="0" err="1"/>
              <a:t>Shaykhul</a:t>
            </a:r>
            <a:r>
              <a:rPr lang="en-US" sz="1800" dirty="0"/>
              <a:t> Hadith </a:t>
            </a:r>
            <a:r>
              <a:rPr lang="en-US" sz="1800" dirty="0" err="1"/>
              <a:t>Maulana</a:t>
            </a:r>
            <a:r>
              <a:rPr lang="en-US" sz="1800" dirty="0"/>
              <a:t> </a:t>
            </a:r>
            <a:r>
              <a:rPr lang="en-US" sz="1800" dirty="0" err="1"/>
              <a:t>Zakariya</a:t>
            </a:r>
            <a:r>
              <a:rPr lang="en-US" sz="1800" dirty="0"/>
              <a:t> </a:t>
            </a:r>
            <a:r>
              <a:rPr lang="en-US" sz="1800" dirty="0" err="1"/>
              <a:t>Kandhalawi</a:t>
            </a:r>
            <a:r>
              <a:rPr lang="en-US" sz="1800" dirty="0"/>
              <a:t> </a:t>
            </a:r>
            <a:r>
              <a:rPr lang="en-US" sz="1800" dirty="0" err="1"/>
              <a:t>r.a.</a:t>
            </a:r>
            <a:r>
              <a:rPr lang="en-US" sz="1800" dirty="0"/>
              <a:t> uses the statement of </a:t>
            </a:r>
            <a:r>
              <a:rPr lang="en-US" sz="1800" dirty="0" err="1"/>
              <a:t>Ibn</a:t>
            </a:r>
            <a:r>
              <a:rPr lang="en-US" sz="1800" dirty="0"/>
              <a:t> </a:t>
            </a:r>
            <a:r>
              <a:rPr lang="en-US" sz="1800" dirty="0" err="1"/>
              <a:t>Atheer</a:t>
            </a:r>
            <a:r>
              <a:rPr lang="en-US" sz="1800" dirty="0"/>
              <a:t> </a:t>
            </a:r>
            <a:r>
              <a:rPr lang="en-US" sz="1800" dirty="0" err="1"/>
              <a:t>r.a.</a:t>
            </a:r>
            <a:r>
              <a:rPr lang="en-US" sz="1800" dirty="0"/>
              <a:t> to explain the </a:t>
            </a:r>
            <a:r>
              <a:rPr lang="en-US" sz="1800" dirty="0" smtClean="0"/>
              <a:t>meaning of </a:t>
            </a:r>
            <a:r>
              <a:rPr lang="en-US" sz="1800" dirty="0"/>
              <a:t>‘</a:t>
            </a:r>
            <a:r>
              <a:rPr lang="en-US" sz="1800" b="1" dirty="0"/>
              <a:t>Al </a:t>
            </a:r>
            <a:r>
              <a:rPr lang="en-US" sz="1800" b="1" dirty="0" err="1"/>
              <a:t>Ghalas</a:t>
            </a:r>
            <a:r>
              <a:rPr lang="en-US" sz="1800" dirty="0"/>
              <a:t>’ in the same manner. (</a:t>
            </a:r>
            <a:r>
              <a:rPr lang="en-US" sz="1800" dirty="0" err="1"/>
              <a:t>Awjazul</a:t>
            </a:r>
            <a:r>
              <a:rPr lang="en-US" sz="1800" dirty="0"/>
              <a:t> </a:t>
            </a:r>
            <a:r>
              <a:rPr lang="en-US" sz="1800" dirty="0" err="1"/>
              <a:t>Masalik</a:t>
            </a:r>
            <a:r>
              <a:rPr lang="en-US" sz="1800" dirty="0"/>
              <a:t> </a:t>
            </a:r>
            <a:r>
              <a:rPr lang="en-US" sz="1800" dirty="0" err="1"/>
              <a:t>Shara</a:t>
            </a:r>
            <a:r>
              <a:rPr lang="en-US" sz="1800" dirty="0"/>
              <a:t> </a:t>
            </a:r>
            <a:r>
              <a:rPr lang="en-US" sz="1800" dirty="0" err="1"/>
              <a:t>Muwatta</a:t>
            </a:r>
            <a:r>
              <a:rPr lang="en-US" sz="1800" dirty="0"/>
              <a:t> Imam Malik, </a:t>
            </a:r>
            <a:r>
              <a:rPr lang="en-US" sz="1800" dirty="0" err="1"/>
              <a:t>vol</a:t>
            </a:r>
            <a:r>
              <a:rPr lang="en-US" sz="1800" dirty="0"/>
              <a:t> 1, p273</a:t>
            </a:r>
            <a:r>
              <a:rPr lang="en-US" sz="1800" dirty="0" smtClean="0"/>
              <a:t>)</a:t>
            </a:r>
            <a:endParaRPr lang="en-US" sz="1800" dirty="0"/>
          </a:p>
          <a:p>
            <a:pPr marL="0" indent="0" algn="r">
              <a:buNone/>
            </a:pPr>
            <a:r>
              <a:rPr lang="en-US" sz="1800" dirty="0"/>
              <a:t>Mufti Yusuf Danka</a:t>
            </a:r>
          </a:p>
        </p:txBody>
      </p:sp>
    </p:spTree>
    <p:extLst>
      <p:ext uri="{BB962C8B-B14F-4D97-AF65-F5344CB8AC3E}">
        <p14:creationId xmlns:p14="http://schemas.microsoft.com/office/powerpoint/2010/main" val="341815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err="1" smtClean="0"/>
              <a:t>Ahadith</a:t>
            </a:r>
            <a:endParaRPr lang="en-GB" b="1" dirty="0"/>
          </a:p>
        </p:txBody>
      </p:sp>
      <p:sp>
        <p:nvSpPr>
          <p:cNvPr id="3" name="Content Placeholder 2"/>
          <p:cNvSpPr>
            <a:spLocks noGrp="1"/>
          </p:cNvSpPr>
          <p:nvPr>
            <p:ph idx="1"/>
          </p:nvPr>
        </p:nvSpPr>
        <p:spPr>
          <a:xfrm>
            <a:off x="301625" y="1196752"/>
            <a:ext cx="8540750" cy="5472608"/>
          </a:xfrm>
        </p:spPr>
        <p:txBody>
          <a:bodyPr/>
          <a:lstStyle/>
          <a:p>
            <a:pPr marL="0" indent="0">
              <a:buNone/>
              <a:defRPr/>
            </a:pPr>
            <a:r>
              <a:rPr lang="en-GB" dirty="0" smtClean="0"/>
              <a:t>When does </a:t>
            </a:r>
            <a:r>
              <a:rPr lang="en-GB" dirty="0" err="1" smtClean="0"/>
              <a:t>Fajr</a:t>
            </a:r>
            <a:r>
              <a:rPr lang="en-GB" dirty="0" smtClean="0"/>
              <a:t> begin?  Is it at first light or is it when the whiteness spreads?</a:t>
            </a:r>
          </a:p>
          <a:p>
            <a:pPr marL="0" indent="0">
              <a:buNone/>
              <a:defRPr/>
            </a:pPr>
            <a:endParaRPr lang="en-GB" dirty="0"/>
          </a:p>
          <a:p>
            <a:pPr marL="0" indent="0">
              <a:buNone/>
              <a:defRPr/>
            </a:pPr>
            <a:r>
              <a:rPr lang="en-GB" dirty="0" smtClean="0"/>
              <a:t>Two terms used “Galas” and “</a:t>
            </a:r>
            <a:r>
              <a:rPr lang="en-GB" dirty="0" err="1" smtClean="0"/>
              <a:t>Isfaar</a:t>
            </a:r>
            <a:r>
              <a:rPr lang="en-GB" dirty="0" smtClean="0"/>
              <a:t>”</a:t>
            </a:r>
          </a:p>
          <a:p>
            <a:pPr marL="0" indent="0">
              <a:buNone/>
              <a:defRPr/>
            </a:pPr>
            <a:endParaRPr lang="en-GB" dirty="0" smtClean="0"/>
          </a:p>
          <a:p>
            <a:pPr marL="0" indent="0">
              <a:buNone/>
              <a:defRPr/>
            </a:pPr>
            <a:r>
              <a:rPr lang="en-GB" dirty="0" smtClean="0"/>
              <a:t>Let’s look at the evidence for this.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4" t="11718" r="14788" b="16927"/>
          <a:stretch/>
        </p:blipFill>
        <p:spPr bwMode="auto">
          <a:xfrm>
            <a:off x="102046" y="548680"/>
            <a:ext cx="893445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a:off x="251520" y="3356992"/>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27584" y="4293096"/>
            <a:ext cx="813690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63888" y="5661248"/>
            <a:ext cx="540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2033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GB" smtClean="0"/>
              <a:t>Ahadith</a:t>
            </a:r>
          </a:p>
        </p:txBody>
      </p:sp>
      <p:sp>
        <p:nvSpPr>
          <p:cNvPr id="53251" name="Rectangle 3"/>
          <p:cNvSpPr>
            <a:spLocks noGrp="1" noRot="1" noChangeArrowheads="1"/>
          </p:cNvSpPr>
          <p:nvPr>
            <p:ph type="body" idx="1"/>
          </p:nvPr>
        </p:nvSpPr>
        <p:spPr/>
        <p:txBody>
          <a:bodyPr/>
          <a:lstStyle/>
          <a:p>
            <a:pPr eaLnBrk="1" hangingPunct="1">
              <a:lnSpc>
                <a:spcPct val="80000"/>
              </a:lnSpc>
              <a:buFont typeface="Arial" charset="0"/>
              <a:buNone/>
              <a:defRPr/>
            </a:pPr>
            <a:r>
              <a:rPr lang="en-GB" sz="3000" smtClean="0"/>
              <a:t>When does Fajr start? (Tirmidhī 149)</a:t>
            </a:r>
          </a:p>
          <a:p>
            <a:pPr eaLnBrk="1" hangingPunct="1">
              <a:lnSpc>
                <a:spcPct val="80000"/>
              </a:lnSpc>
              <a:buFont typeface="Arial" charset="0"/>
              <a:buNone/>
              <a:defRPr/>
            </a:pPr>
            <a:endParaRPr lang="en-GB" sz="3000" smtClean="0"/>
          </a:p>
          <a:p>
            <a:pPr algn="r" rtl="1" eaLnBrk="1" hangingPunct="1">
              <a:lnSpc>
                <a:spcPct val="80000"/>
              </a:lnSpc>
              <a:buFont typeface="Arial" charset="0"/>
              <a:buNone/>
              <a:defRPr/>
            </a:pPr>
            <a:r>
              <a:rPr lang="en-GB" sz="3000" smtClean="0">
                <a:latin typeface="Traditional Arabic" pitchFamily="2" charset="-78"/>
                <a:cs typeface="Traditional Arabic" pitchFamily="2" charset="-78"/>
              </a:rPr>
              <a:t>    </a:t>
            </a:r>
            <a:r>
              <a:rPr lang="x-none" sz="3000" smtClean="0">
                <a:latin typeface="Traditional Arabic" pitchFamily="2" charset="-78"/>
                <a:cs typeface="Traditional Arabic" pitchFamily="2" charset="-78"/>
              </a:rPr>
              <a:t>روي أن النبي صلى الله عليه وسلم قال: أمني جبريل عليه السلام عند البيت مرتين. فصلى الظهر في الأولى منهما حين زالت الشمس وكان الفيء مثل الشراك ثم صلى العصر حين كان كل شيء مثل ظله ثم صلى المغرب حين وجبت الشمس وأفطر الصائم ثم صلى العشاء حين غاب الشفق </a:t>
            </a:r>
            <a:r>
              <a:rPr lang="x-none" sz="3000" b="1" smtClean="0">
                <a:solidFill>
                  <a:srgbClr val="FF0000"/>
                </a:solidFill>
                <a:latin typeface="Traditional Arabic" pitchFamily="2" charset="-78"/>
                <a:cs typeface="Traditional Arabic" pitchFamily="2" charset="-78"/>
              </a:rPr>
              <a:t>ثم صلى الفجر حين برق الفجر وحرم الطعام على الصائم</a:t>
            </a:r>
            <a:r>
              <a:rPr lang="x-none" sz="3000" smtClean="0">
                <a:latin typeface="Traditional Arabic" pitchFamily="2" charset="-78"/>
                <a:cs typeface="Traditional Arabic" pitchFamily="2" charset="-78"/>
              </a:rPr>
              <a:t> وصلى المرة الثانية الظهر حين كان ظل كل شيء مثله لوقت العصر بالأمس ثم صلى العصر حين كان ظل كل شيء مثليه ثم صلى المغرب لوقته الأول ثم صلى العشاء الآخرة حين ذهب ثلث الليل ثم صلى الصبح</a:t>
            </a:r>
            <a:r>
              <a:rPr lang="x-none" sz="3000" b="1" smtClean="0">
                <a:solidFill>
                  <a:srgbClr val="FF0000"/>
                </a:solidFill>
                <a:latin typeface="Traditional Arabic" pitchFamily="2" charset="-78"/>
                <a:cs typeface="Traditional Arabic" pitchFamily="2" charset="-78"/>
              </a:rPr>
              <a:t> </a:t>
            </a:r>
            <a:r>
              <a:rPr lang="x-none" sz="3000" smtClean="0">
                <a:latin typeface="Traditional Arabic" pitchFamily="2" charset="-78"/>
                <a:cs typeface="Traditional Arabic" pitchFamily="2" charset="-78"/>
              </a:rPr>
              <a:t>حين أسفرت الأرض. ثم التفت إلي جبريل فقال: يا محمد هذا وقت الأنبياء من قبلك، والوقت فيما بين هذين الوقتين</a:t>
            </a:r>
            <a:endParaRPr lang="en-GB" sz="3000" smtClean="0">
              <a:latin typeface="Traditional Arabic" pitchFamily="2" charset="-78"/>
              <a:cs typeface="Traditional Arabic" pitchFamily="2" charset="-78"/>
            </a:endParaRPr>
          </a:p>
          <a:p>
            <a:pPr algn="r" eaLnBrk="1" hangingPunct="1">
              <a:buFont typeface="Arial" charset="0"/>
              <a:buNone/>
              <a:defRPr/>
            </a:pP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also </a:t>
            </a:r>
            <a:r>
              <a:rPr lang="en-GB" dirty="0" err="1" smtClean="0"/>
              <a:t>Ahadith</a:t>
            </a:r>
            <a:r>
              <a:rPr lang="en-GB" dirty="0" smtClean="0"/>
              <a:t> on </a:t>
            </a:r>
            <a:r>
              <a:rPr lang="en-GB" dirty="0" err="1" smtClean="0"/>
              <a:t>Isfar</a:t>
            </a:r>
            <a:r>
              <a:rPr lang="en-GB" dirty="0"/>
              <a:t> </a:t>
            </a:r>
            <a:r>
              <a:rPr lang="en-GB" dirty="0" smtClean="0"/>
              <a:t>however …</a:t>
            </a:r>
            <a:endParaRPr lang="en-GB" dirty="0"/>
          </a:p>
        </p:txBody>
      </p:sp>
      <p:pic>
        <p:nvPicPr>
          <p:cNvPr id="6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59" t="27344" r="14495" b="6250"/>
          <a:stretch/>
        </p:blipFill>
        <p:spPr bwMode="auto">
          <a:xfrm>
            <a:off x="179512" y="1628800"/>
            <a:ext cx="8797230" cy="472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395536" y="4149080"/>
            <a:ext cx="56886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75656" y="4509120"/>
            <a:ext cx="72728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6225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Fatwa of </a:t>
            </a:r>
            <a:r>
              <a:rPr lang="en-GB" dirty="0" err="1" smtClean="0"/>
              <a:t>Ibn</a:t>
            </a:r>
            <a:r>
              <a:rPr lang="en-GB" dirty="0" smtClean="0"/>
              <a:t> </a:t>
            </a:r>
            <a:r>
              <a:rPr lang="en-GB" dirty="0" err="1" smtClean="0"/>
              <a:t>Uthaymeen</a:t>
            </a:r>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403" t="12240" r="14641" b="28906"/>
          <a:stretch/>
        </p:blipFill>
        <p:spPr bwMode="auto">
          <a:xfrm>
            <a:off x="107504" y="1700808"/>
            <a:ext cx="8841804"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07504" y="4077072"/>
            <a:ext cx="27363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23928" y="4509120"/>
            <a:ext cx="48965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6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p:cNvSpPr>
            <a:spLocks noChangeArrowheads="1"/>
          </p:cNvSpPr>
          <p:nvPr/>
        </p:nvSpPr>
        <p:spPr bwMode="auto">
          <a:xfrm>
            <a:off x="179388" y="661988"/>
            <a:ext cx="8785225"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GB" sz="2800" b="1" u="sng">
                <a:effectLst>
                  <a:outerShdw blurRad="38100" dist="38100" dir="2700000" algn="tl">
                    <a:srgbClr val="000000"/>
                  </a:outerShdw>
                </a:effectLst>
              </a:rPr>
              <a:t>What is twilight?</a:t>
            </a:r>
          </a:p>
          <a:p>
            <a:pPr>
              <a:defRPr/>
            </a:pPr>
            <a:endParaRPr lang="en-GB" sz="2800" u="sng">
              <a:effectLst>
                <a:outerShdw blurRad="38100" dist="38100" dir="2700000" algn="tl">
                  <a:srgbClr val="000000"/>
                </a:outerShdw>
              </a:effectLst>
            </a:endParaRPr>
          </a:p>
          <a:p>
            <a:pPr>
              <a:defRPr/>
            </a:pPr>
            <a:r>
              <a:rPr lang="en-GB" sz="2800">
                <a:effectLst>
                  <a:outerShdw blurRad="38100" dist="38100" dir="2700000" algn="tl">
                    <a:srgbClr val="000000"/>
                  </a:outerShdw>
                </a:effectLst>
              </a:rPr>
              <a:t>If the earth did not have an atmosphere, the sky would become dark immediately after sunset. The earth's atmosphere causes scattering of sunlight so that light reaches the observer </a:t>
            </a:r>
            <a:r>
              <a:rPr lang="en-GB" sz="2800" b="1">
                <a:effectLst>
                  <a:outerShdw blurRad="38100" dist="38100" dir="2700000" algn="tl">
                    <a:srgbClr val="000000"/>
                  </a:outerShdw>
                </a:effectLst>
              </a:rPr>
              <a:t>before</a:t>
            </a:r>
            <a:r>
              <a:rPr lang="en-GB" sz="2800">
                <a:effectLst>
                  <a:outerShdw blurRad="38100" dist="38100" dir="2700000" algn="tl">
                    <a:srgbClr val="000000"/>
                  </a:outerShdw>
                </a:effectLst>
              </a:rPr>
              <a:t> sunrise and </a:t>
            </a:r>
            <a:r>
              <a:rPr lang="en-GB" sz="2800" b="1">
                <a:effectLst>
                  <a:outerShdw blurRad="38100" dist="38100" dir="2700000" algn="tl">
                    <a:srgbClr val="000000"/>
                  </a:outerShdw>
                </a:effectLst>
              </a:rPr>
              <a:t>after</a:t>
            </a:r>
            <a:r>
              <a:rPr lang="en-GB" sz="2800">
                <a:effectLst>
                  <a:outerShdw blurRad="38100" dist="38100" dir="2700000" algn="tl">
                    <a:srgbClr val="000000"/>
                  </a:outerShdw>
                </a:effectLst>
              </a:rPr>
              <a:t> sunset. This scattered light is called twilight. After sunset, as the depression of the sun increases the sky gets darker and darker until no scattered light reaches the observer. Conversely, in the morning light starts to appear in the sky even before sunrise. The morning twilight is called dawn whilst the evening twilight is known as dusk.</a:t>
            </a:r>
            <a:r>
              <a:rPr lang="en-GB"/>
              <a:t> </a:t>
            </a:r>
          </a:p>
        </p:txBody>
      </p:sp>
    </p:spTree>
    <p:extLst>
      <p:ext uri="{BB962C8B-B14F-4D97-AF65-F5344CB8AC3E}">
        <p14:creationId xmlns:p14="http://schemas.microsoft.com/office/powerpoint/2010/main" val="1546328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79387" y="1052736"/>
            <a:ext cx="878522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t>In astronomy the twilight period is divided into civil, nautical and astronomical twilight corresponding to solar depressions of 6, 12 and 18 degrees respectively. </a:t>
            </a:r>
          </a:p>
          <a:p>
            <a:endParaRPr lang="en-GB" sz="2400" dirty="0"/>
          </a:p>
          <a:p>
            <a:r>
              <a:rPr lang="en-GB" sz="2400" dirty="0"/>
              <a:t>           </a:t>
            </a:r>
          </a:p>
          <a:p>
            <a:r>
              <a:rPr lang="en-GB" sz="2400" b="1" dirty="0"/>
              <a:t>Civil twilight</a:t>
            </a:r>
            <a:r>
              <a:rPr lang="en-GB" sz="2400" dirty="0"/>
              <a:t> - roughly equivalent to lighting up time.   The brightest stars are visible and at sea the horizon is clearly visible. </a:t>
            </a:r>
          </a:p>
          <a:p>
            <a:endParaRPr lang="en-GB" sz="2400" dirty="0"/>
          </a:p>
          <a:p>
            <a:r>
              <a:rPr lang="en-GB" sz="2400" b="1" dirty="0"/>
              <a:t>Nautical twilight</a:t>
            </a:r>
            <a:r>
              <a:rPr lang="en-GB" sz="2400" dirty="0"/>
              <a:t> - the horizon at sea ceases to be clearly visible and it is impossible to determine altitudes with reference to the horizon. </a:t>
            </a:r>
          </a:p>
          <a:p>
            <a:endParaRPr lang="en-GB" sz="2400" dirty="0"/>
          </a:p>
          <a:p>
            <a:r>
              <a:rPr lang="en-GB" sz="2400" b="1" dirty="0"/>
              <a:t>Astronomical twilight-</a:t>
            </a:r>
            <a:r>
              <a:rPr lang="en-GB" sz="2400" dirty="0"/>
              <a:t> when it is truly dark and no perceptible twilight remains. </a:t>
            </a:r>
          </a:p>
        </p:txBody>
      </p:sp>
      <p:sp>
        <p:nvSpPr>
          <p:cNvPr id="2" name="TextBox 1"/>
          <p:cNvSpPr txBox="1"/>
          <p:nvPr/>
        </p:nvSpPr>
        <p:spPr>
          <a:xfrm>
            <a:off x="395536" y="116632"/>
            <a:ext cx="8208912" cy="769441"/>
          </a:xfrm>
          <a:prstGeom prst="rect">
            <a:avLst/>
          </a:prstGeom>
          <a:noFill/>
        </p:spPr>
        <p:txBody>
          <a:bodyPr wrap="square" rtlCol="0">
            <a:spAutoFit/>
          </a:bodyPr>
          <a:lstStyle/>
          <a:p>
            <a:pPr algn="ctr"/>
            <a:r>
              <a:rPr lang="en-GB" sz="4400" dirty="0" smtClean="0"/>
              <a:t>What is 18 degrees?</a:t>
            </a:r>
            <a:endParaRPr lang="en-GB" sz="4400" dirty="0"/>
          </a:p>
        </p:txBody>
      </p:sp>
    </p:spTree>
    <p:extLst>
      <p:ext uri="{BB962C8B-B14F-4D97-AF65-F5344CB8AC3E}">
        <p14:creationId xmlns:p14="http://schemas.microsoft.com/office/powerpoint/2010/main" val="14423144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540750" cy="1143000"/>
          </a:xfrm>
        </p:spPr>
        <p:txBody>
          <a:bodyPr/>
          <a:lstStyle/>
          <a:p>
            <a:pPr eaLnBrk="1" hangingPunct="1">
              <a:defRPr/>
            </a:pPr>
            <a:r>
              <a:rPr lang="en-GB" dirty="0" smtClean="0"/>
              <a:t>Introduction</a:t>
            </a:r>
          </a:p>
        </p:txBody>
      </p:sp>
      <p:sp>
        <p:nvSpPr>
          <p:cNvPr id="3" name="Content Placeholder 2"/>
          <p:cNvSpPr>
            <a:spLocks noGrp="1"/>
          </p:cNvSpPr>
          <p:nvPr>
            <p:ph idx="1"/>
          </p:nvPr>
        </p:nvSpPr>
        <p:spPr>
          <a:xfrm>
            <a:off x="323528" y="1196752"/>
            <a:ext cx="8540750" cy="5112568"/>
          </a:xfrm>
        </p:spPr>
        <p:txBody>
          <a:bodyPr/>
          <a:lstStyle/>
          <a:p>
            <a:r>
              <a:rPr lang="en-GB" sz="2800" dirty="0" smtClean="0"/>
              <a:t>The </a:t>
            </a:r>
            <a:r>
              <a:rPr lang="en-GB" sz="2800" dirty="0"/>
              <a:t>solar depression angles are based on widespread actual sightings. </a:t>
            </a:r>
          </a:p>
          <a:p>
            <a:r>
              <a:rPr lang="en-GB" sz="2800" dirty="0" smtClean="0"/>
              <a:t>Calculations </a:t>
            </a:r>
            <a:r>
              <a:rPr lang="en-GB" sz="2800" dirty="0"/>
              <a:t>have been used for more than 1,000 years. </a:t>
            </a:r>
          </a:p>
          <a:p>
            <a:r>
              <a:rPr lang="en-GB" sz="2800" dirty="0" smtClean="0"/>
              <a:t>Prayer </a:t>
            </a:r>
            <a:r>
              <a:rPr lang="en-GB" sz="2800" dirty="0"/>
              <a:t>times can be decided using calculations, in contrast with the Islamic months where physical sighting of the moon is required. </a:t>
            </a:r>
          </a:p>
          <a:p>
            <a:r>
              <a:rPr lang="en-GB" sz="2800" dirty="0" err="1" smtClean="0"/>
              <a:t>Fiqh</a:t>
            </a:r>
            <a:r>
              <a:rPr lang="en-GB" sz="2800" dirty="0" smtClean="0"/>
              <a:t> </a:t>
            </a:r>
            <a:r>
              <a:rPr lang="en-GB" sz="2800" dirty="0"/>
              <a:t>Council of MWL confirmed 18º </a:t>
            </a:r>
            <a:r>
              <a:rPr lang="en-GB" sz="2800" dirty="0" smtClean="0"/>
              <a:t>for </a:t>
            </a:r>
            <a:r>
              <a:rPr lang="en-GB" sz="2800" dirty="0" err="1"/>
              <a:t>Fajr</a:t>
            </a:r>
            <a:r>
              <a:rPr lang="en-GB" sz="2800" dirty="0"/>
              <a:t> </a:t>
            </a:r>
            <a:r>
              <a:rPr lang="en-GB" sz="2800" dirty="0" smtClean="0"/>
              <a:t>in </a:t>
            </a:r>
            <a:r>
              <a:rPr lang="en-GB" sz="2800" dirty="0"/>
              <a:t>2007 for Belgium. </a:t>
            </a:r>
            <a:r>
              <a:rPr lang="en-GB" sz="2800" dirty="0" smtClean="0"/>
              <a:t>(</a:t>
            </a:r>
            <a:r>
              <a:rPr lang="en-GB" sz="2800" dirty="0" err="1" smtClean="0"/>
              <a:t>Shaykh</a:t>
            </a:r>
            <a:r>
              <a:rPr lang="en-GB" sz="2800" dirty="0" smtClean="0"/>
              <a:t> </a:t>
            </a:r>
            <a:r>
              <a:rPr lang="en-GB" sz="2800" dirty="0" err="1" smtClean="0"/>
              <a:t>Ibn</a:t>
            </a:r>
            <a:r>
              <a:rPr lang="en-GB" sz="2800" dirty="0" smtClean="0"/>
              <a:t> </a:t>
            </a:r>
            <a:r>
              <a:rPr lang="en-GB" sz="2800" dirty="0" err="1" smtClean="0"/>
              <a:t>Uthaymeen</a:t>
            </a:r>
            <a:r>
              <a:rPr lang="en-GB" sz="2800" dirty="0" smtClean="0"/>
              <a:t> and Al-</a:t>
            </a:r>
            <a:r>
              <a:rPr lang="en-GB" sz="2800" dirty="0" err="1" smtClean="0"/>
              <a:t>Fawzan</a:t>
            </a:r>
            <a:r>
              <a:rPr lang="en-GB" sz="2800" dirty="0" smtClean="0"/>
              <a:t> where members of the council at this time)</a:t>
            </a:r>
            <a:endParaRPr lang="en-GB" sz="28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What is 18 degrees?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84" t="34142" r="19455" b="18283"/>
          <a:stretch/>
        </p:blipFill>
        <p:spPr bwMode="auto">
          <a:xfrm>
            <a:off x="955022" y="1268759"/>
            <a:ext cx="6641314" cy="530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161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GB" smtClean="0"/>
              <a:t>Responsibility </a:t>
            </a:r>
          </a:p>
        </p:txBody>
      </p:sp>
      <p:sp>
        <p:nvSpPr>
          <p:cNvPr id="18435" name="Rectangle 3"/>
          <p:cNvSpPr>
            <a:spLocks noGrp="1" noRot="1" noChangeArrowheads="1"/>
          </p:cNvSpPr>
          <p:nvPr>
            <p:ph type="body" idx="1"/>
          </p:nvPr>
        </p:nvSpPr>
        <p:spPr>
          <a:xfrm>
            <a:off x="323850" y="1628775"/>
            <a:ext cx="8540750" cy="4498975"/>
          </a:xfrm>
        </p:spPr>
        <p:txBody>
          <a:bodyPr/>
          <a:lstStyle/>
          <a:p>
            <a:pPr eaLnBrk="1" hangingPunct="1">
              <a:buFont typeface="Arial" charset="0"/>
              <a:buNone/>
              <a:defRPr/>
            </a:pPr>
            <a:r>
              <a:rPr lang="en-GB" smtClean="0"/>
              <a:t>  Imam Ibn Abideen As-Shami </a:t>
            </a:r>
            <a:r>
              <a:rPr lang="x-none" smtClean="0">
                <a:cs typeface="Traditional Arabic" pitchFamily="2" charset="-78"/>
              </a:rPr>
              <a:t>رحمه الله</a:t>
            </a:r>
            <a:r>
              <a:rPr lang="en-GB" smtClean="0"/>
              <a:t> writes in Radd Al-Muhtar:</a:t>
            </a:r>
          </a:p>
          <a:p>
            <a:pPr eaLnBrk="1" hangingPunct="1">
              <a:buFont typeface="Arial" charset="0"/>
              <a:buNone/>
              <a:defRPr/>
            </a:pPr>
            <a:endParaRPr lang="en-GB" smtClean="0"/>
          </a:p>
          <a:p>
            <a:pPr eaLnBrk="1" hangingPunct="1">
              <a:buFont typeface="Arial" charset="0"/>
              <a:buNone/>
              <a:defRPr/>
            </a:pPr>
            <a:r>
              <a:rPr lang="en-GB" smtClean="0"/>
              <a:t>  “It is </a:t>
            </a:r>
            <a:r>
              <a:rPr lang="en-GB" i="1" smtClean="0"/>
              <a:t>Fardh</a:t>
            </a:r>
            <a:r>
              <a:rPr lang="en-GB" smtClean="0"/>
              <a:t> (obligatory) for every person to know the injunctions that apply to his every day life so that he can avoid falling into </a:t>
            </a:r>
            <a:r>
              <a:rPr lang="en-GB" i="1" smtClean="0"/>
              <a:t>Haraam</a:t>
            </a:r>
            <a:r>
              <a:rPr lang="en-GB" smtClean="0"/>
              <a:t>.”  (Volume 1, Page 42)</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ilight ang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77458"/>
            <a:ext cx="5904656" cy="621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71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9" y="-243408"/>
            <a:ext cx="8540750" cy="1143000"/>
          </a:xfrm>
        </p:spPr>
        <p:txBody>
          <a:bodyPr/>
          <a:lstStyle/>
          <a:p>
            <a:r>
              <a:rPr lang="en-GB" dirty="0" smtClean="0"/>
              <a:t>History</a:t>
            </a:r>
            <a:endParaRPr lang="en-GB" dirty="0"/>
          </a:p>
        </p:txBody>
      </p:sp>
      <p:pic>
        <p:nvPicPr>
          <p:cNvPr id="614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84" t="55208" r="14788" b="25000"/>
          <a:stretch/>
        </p:blipFill>
        <p:spPr bwMode="auto">
          <a:xfrm>
            <a:off x="107504" y="692696"/>
            <a:ext cx="88773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76" t="13281" r="14861" b="28386"/>
          <a:stretch/>
        </p:blipFill>
        <p:spPr bwMode="auto">
          <a:xfrm>
            <a:off x="147736" y="2258144"/>
            <a:ext cx="881675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07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51" t="11979" r="14348" b="7292"/>
          <a:stretch/>
        </p:blipFill>
        <p:spPr bwMode="auto">
          <a:xfrm>
            <a:off x="171450" y="620688"/>
            <a:ext cx="880820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562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22" t="11459" r="24159" b="8594"/>
          <a:stretch/>
        </p:blipFill>
        <p:spPr bwMode="auto">
          <a:xfrm>
            <a:off x="1881962" y="218844"/>
            <a:ext cx="5714374" cy="645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855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79388" y="357188"/>
            <a:ext cx="8640762"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dirty="0"/>
              <a:t>Here is a brief extract from chapter five of </a:t>
            </a:r>
            <a:r>
              <a:rPr lang="en-GB" dirty="0" err="1"/>
              <a:t>Dr.</a:t>
            </a:r>
            <a:r>
              <a:rPr lang="en-GB" dirty="0"/>
              <a:t> </a:t>
            </a:r>
            <a:r>
              <a:rPr lang="en-GB" dirty="0" err="1"/>
              <a:t>Ilyas</a:t>
            </a:r>
            <a:r>
              <a:rPr lang="en-GB" dirty="0"/>
              <a:t>' book (in italics): </a:t>
            </a:r>
          </a:p>
          <a:p>
            <a:endParaRPr lang="en-GB" i="1" dirty="0"/>
          </a:p>
          <a:p>
            <a:r>
              <a:rPr lang="en-GB" i="1" dirty="0"/>
              <a:t>" In modern times, astronomical twilight (18 degrees) has come to be widely used for the determination of </a:t>
            </a:r>
            <a:r>
              <a:rPr lang="en-GB" i="1" dirty="0" err="1"/>
              <a:t>isha</a:t>
            </a:r>
            <a:r>
              <a:rPr lang="en-GB" i="1" dirty="0"/>
              <a:t> and </a:t>
            </a:r>
            <a:r>
              <a:rPr lang="en-GB" i="1" dirty="0" err="1"/>
              <a:t>fajr</a:t>
            </a:r>
            <a:r>
              <a:rPr lang="en-GB" i="1" dirty="0"/>
              <a:t> times. As the average intensity curve of evening twilight indicates, the flux decreases to a minimum level, and thus it would seem appropriate that even for Islamic purposes, this should indicate a reasonable starting value for the end of '</a:t>
            </a:r>
            <a:r>
              <a:rPr lang="en-GB" i="1" dirty="0" err="1"/>
              <a:t>astro-lslamic</a:t>
            </a:r>
            <a:r>
              <a:rPr lang="en-GB" i="1" dirty="0"/>
              <a:t> twilight' (AIT). Indeed, 18 degrees depression was a commonly used value for </a:t>
            </a:r>
            <a:r>
              <a:rPr lang="en-GB" i="1" dirty="0" err="1"/>
              <a:t>fajr</a:t>
            </a:r>
            <a:r>
              <a:rPr lang="en-GB" i="1" dirty="0"/>
              <a:t> and </a:t>
            </a:r>
            <a:r>
              <a:rPr lang="en-GB" i="1" dirty="0" err="1"/>
              <a:t>isha</a:t>
            </a:r>
            <a:r>
              <a:rPr lang="en-GB" i="1" dirty="0"/>
              <a:t> in the medieval period, when it must have been based on careful observations. Nevertheless, slight variations from this value- between 16 degrees and 20 degrees- were also used during the medieval period. According to King, 20 degrees and 16 degrees were the parameters used by </a:t>
            </a:r>
            <a:r>
              <a:rPr lang="en-GB" i="1" dirty="0" err="1"/>
              <a:t>Ibn</a:t>
            </a:r>
            <a:r>
              <a:rPr lang="en-GB" i="1" dirty="0"/>
              <a:t> </a:t>
            </a:r>
            <a:r>
              <a:rPr lang="en-GB" i="1" dirty="0" err="1"/>
              <a:t>Yunus</a:t>
            </a:r>
            <a:r>
              <a:rPr lang="en-GB" i="1" dirty="0"/>
              <a:t> for morning and evening AIT respectively, whereas 19 degrees and 17 degrees were the parameters used by various Egyptian astronomers. Nasr also refers to 19 degrees being used in the Islamic world for the </a:t>
            </a:r>
            <a:r>
              <a:rPr lang="en-GB" i="1" dirty="0" err="1"/>
              <a:t>fajr</a:t>
            </a:r>
            <a:r>
              <a:rPr lang="en-GB" i="1" dirty="0"/>
              <a:t> and </a:t>
            </a:r>
            <a:r>
              <a:rPr lang="en-GB" i="1" dirty="0" err="1"/>
              <a:t>isha</a:t>
            </a:r>
            <a:r>
              <a:rPr lang="en-GB" i="1" dirty="0"/>
              <a:t> times. King has confirmed that although Muslim astronomers widely used 18 degrees/l8 degrees symmetrical values or a slight variation to 19 degrees/17 degrees (morning/evening)-and in a few (earlier) cases even 20 degrees/16 degrees values were adopted-no record has been found of the use of a value as small as 15 degrees.</a:t>
            </a:r>
          </a:p>
          <a:p>
            <a:endParaRPr lang="en-GB" i="1" dirty="0"/>
          </a:p>
          <a:p>
            <a:r>
              <a:rPr lang="en-GB" dirty="0"/>
              <a:t>(Astronomy of Islamic Times for the Twenty- first Century).</a:t>
            </a:r>
            <a:endParaRPr lang="en-GB" i="1" dirty="0"/>
          </a:p>
          <a:p>
            <a:pPr algn="ctr"/>
            <a:endParaRPr lang="en-GB" i="1" dirty="0"/>
          </a:p>
        </p:txBody>
      </p:sp>
    </p:spTree>
    <p:extLst>
      <p:ext uri="{BB962C8B-B14F-4D97-AF65-F5344CB8AC3E}">
        <p14:creationId xmlns:p14="http://schemas.microsoft.com/office/powerpoint/2010/main" val="31960193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97" t="13930" r="10664" b="4279"/>
          <a:stretch/>
        </p:blipFill>
        <p:spPr bwMode="auto">
          <a:xfrm>
            <a:off x="28331" y="116632"/>
            <a:ext cx="8957723"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1518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600" b="1" dirty="0" smtClean="0"/>
              <a:t>When do the modern Scholars say </a:t>
            </a:r>
            <a:r>
              <a:rPr lang="en-GB" sz="3600" b="1" dirty="0" err="1" smtClean="0"/>
              <a:t>Fajr</a:t>
            </a:r>
            <a:r>
              <a:rPr lang="en-GB" sz="3600" b="1" dirty="0" smtClean="0"/>
              <a:t> and ‘</a:t>
            </a:r>
            <a:r>
              <a:rPr lang="en-GB" sz="3600" b="1" dirty="0" err="1" smtClean="0"/>
              <a:t>Isha</a:t>
            </a:r>
            <a:r>
              <a:rPr lang="en-GB" sz="3600" b="1" dirty="0" smtClean="0"/>
              <a:t> occur?</a:t>
            </a:r>
            <a:endParaRPr lang="en-GB" sz="3600" b="1" dirty="0"/>
          </a:p>
        </p:txBody>
      </p:sp>
      <p:graphicFrame>
        <p:nvGraphicFramePr>
          <p:cNvPr id="4" name="Group 89"/>
          <p:cNvGraphicFramePr>
            <a:graphicFrameLocks noGrp="1"/>
          </p:cNvGraphicFramePr>
          <p:nvPr>
            <p:ph sz="half" idx="4294967295"/>
            <p:extLst>
              <p:ext uri="{D42A27DB-BD31-4B8C-83A1-F6EECF244321}">
                <p14:modId xmlns:p14="http://schemas.microsoft.com/office/powerpoint/2010/main" val="3568170633"/>
              </p:ext>
            </p:extLst>
          </p:nvPr>
        </p:nvGraphicFramePr>
        <p:xfrm>
          <a:off x="250825" y="1341438"/>
          <a:ext cx="8712200" cy="5358690"/>
        </p:xfrm>
        <a:graphic>
          <a:graphicData uri="http://schemas.openxmlformats.org/drawingml/2006/table">
            <a:tbl>
              <a:tblPr/>
              <a:tblGrid>
                <a:gridCol w="2124075"/>
                <a:gridCol w="2125663"/>
                <a:gridCol w="1727200"/>
                <a:gridCol w="2735262"/>
              </a:tblGrid>
              <a:tr h="6258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Organisation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Fajr-twilight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angle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Isha-twilight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angle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Region</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University of Islamic Sciences, Karachi</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Pakistan, India, Bangladesh, Afghanistan, parts of Europe</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60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Islamic Society of North America (ISNA)</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Parts of USA &amp; Canada, parts of UK</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5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Muslim World League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Europe, Far East, parts of USA</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Umm-Al-Qura, Makkah</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90 mins after Maghrib, 120 mins during Ramadhan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Arabian Peninsula</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Egyptian General Organisation of Surveying</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19.5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17.5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Africa, Syria, Iraq, Lebanon, Malaysia, parts of USA</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50010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GB" sz="4400" b="1" dirty="0" smtClean="0">
                <a:solidFill>
                  <a:schemeClr val="tx2"/>
                </a:solidFill>
                <a:effectLst>
                  <a:outerShdw blurRad="38100" dist="38100" dir="2700000" algn="tl">
                    <a:srgbClr val="000000"/>
                  </a:outerShdw>
                </a:effectLst>
              </a:rPr>
              <a:t>Observations</a:t>
            </a:r>
            <a:endParaRPr lang="en-GB" sz="4400" b="1" dirty="0">
              <a:solidFill>
                <a:schemeClr val="tx2"/>
              </a:solidFill>
              <a:effectLst>
                <a:outerShdw blurRad="38100" dist="38100" dir="2700000" algn="tl">
                  <a:srgbClr val="000000"/>
                </a:outerShdw>
              </a:effectLst>
            </a:endParaRPr>
          </a:p>
        </p:txBody>
      </p:sp>
      <p:sp>
        <p:nvSpPr>
          <p:cNvPr id="113669" name="Content Placeholder 2"/>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hlink"/>
              </a:buClr>
              <a:buSzPct val="80000"/>
              <a:buFont typeface="Arial" charset="0"/>
              <a:buNone/>
              <a:defRPr/>
            </a:pPr>
            <a:r>
              <a:rPr lang="en-GB" sz="3200">
                <a:effectLst>
                  <a:outerShdw blurRad="38100" dist="38100" dir="2700000" algn="tl">
                    <a:srgbClr val="000000"/>
                  </a:outerShdw>
                </a:effectLst>
              </a:rPr>
              <a:t>Locations chosen where light pollution does not hinder the horizon have given very similar results.</a:t>
            </a:r>
          </a:p>
        </p:txBody>
      </p:sp>
      <p:cxnSp>
        <p:nvCxnSpPr>
          <p:cNvPr id="5" name="Straight Connector 4"/>
          <p:cNvCxnSpPr/>
          <p:nvPr/>
        </p:nvCxnSpPr>
        <p:spPr>
          <a:xfrm>
            <a:off x="1619250" y="5214938"/>
            <a:ext cx="0" cy="1223962"/>
          </a:xfrm>
          <a:prstGeom prst="line">
            <a:avLst/>
          </a:prstGeom>
        </p:spPr>
        <p:style>
          <a:lnRef idx="1">
            <a:schemeClr val="accent1"/>
          </a:lnRef>
          <a:fillRef idx="0">
            <a:schemeClr val="accent1"/>
          </a:fillRef>
          <a:effectRef idx="0">
            <a:schemeClr val="accent1"/>
          </a:effectRef>
          <a:fontRef idx="minor">
            <a:schemeClr val="tx1"/>
          </a:fontRef>
        </p:style>
      </p:cxnSp>
      <p:pic>
        <p:nvPicPr>
          <p:cNvPr id="12293" name="Picture 5" descr="C:\Users\patelfa\AppData\Local\Microsoft\Windows\Temporary Internet Files\Content.IE5\LFTTN7SQ\MP9003996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099050"/>
            <a:ext cx="1878013"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C:\Users\patelfa\AppData\Local\Microsoft\Windows\Temporary Internet Files\Content.IE5\D68XQXBS\MP900179286[1].jpg"/>
          <p:cNvPicPr>
            <a:picLocks noChangeAspect="1" noChangeArrowheads="1"/>
          </p:cNvPicPr>
          <p:nvPr/>
        </p:nvPicPr>
        <p:blipFill>
          <a:blip r:embed="rId4">
            <a:extLst>
              <a:ext uri="{28A0092B-C50C-407E-A947-70E740481C1C}">
                <a14:useLocalDpi xmlns:a14="http://schemas.microsoft.com/office/drawing/2010/main" val="0"/>
              </a:ext>
            </a:extLst>
          </a:blip>
          <a:srcRect l="26894" t="39328"/>
          <a:stretch>
            <a:fillRect/>
          </a:stretch>
        </p:blipFill>
        <p:spPr bwMode="auto">
          <a:xfrm>
            <a:off x="6337300" y="3187700"/>
            <a:ext cx="26733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Merge 7"/>
          <p:cNvSpPr/>
          <p:nvPr/>
        </p:nvSpPr>
        <p:spPr>
          <a:xfrm rot="4324668">
            <a:off x="3409951" y="2719387"/>
            <a:ext cx="1223962" cy="4170363"/>
          </a:xfrm>
          <a:prstGeom prst="flowChartMerg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pic>
        <p:nvPicPr>
          <p:cNvPr id="1031" name="Picture 7" descr="C:\Users\patelfa\AppData\Local\Microsoft\Windows\Temporary Internet Files\Content.IE5\CF24MYYE\MC900282968[1].wmf"/>
          <p:cNvPicPr>
            <a:picLocks noChangeAspect="1" noChangeArrowheads="1"/>
          </p:cNvPicPr>
          <p:nvPr/>
        </p:nvPicPr>
        <p:blipFill>
          <a:blip r:embed="rId5" cstate="print">
            <a:duotone>
              <a:prstClr val="black"/>
              <a:schemeClr val="tx2">
                <a:tint val="45000"/>
                <a:satMod val="400000"/>
              </a:schemeClr>
            </a:duotone>
            <a:extLst/>
          </a:blip>
          <a:srcRect/>
          <a:stretch>
            <a:fillRect/>
          </a:stretch>
        </p:blipFill>
        <p:spPr bwMode="auto">
          <a:xfrm>
            <a:off x="750992" y="3265157"/>
            <a:ext cx="1737360" cy="1815084"/>
          </a:xfrm>
          <a:prstGeom prst="rect">
            <a:avLst/>
          </a:prstGeom>
          <a:noFill/>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www.avex-asso.org/dossiers/wordpress/wp-content/uploads/2011/01/UK-.jpg"/>
          <p:cNvPicPr>
            <a:picLocks noChangeAspect="1" noChangeArrowheads="1"/>
          </p:cNvPicPr>
          <p:nvPr/>
        </p:nvPicPr>
        <p:blipFill>
          <a:blip r:embed="rId3">
            <a:extLst>
              <a:ext uri="{28A0092B-C50C-407E-A947-70E740481C1C}">
                <a14:useLocalDpi xmlns:a14="http://schemas.microsoft.com/office/drawing/2010/main" val="0"/>
              </a:ext>
            </a:extLst>
          </a:blip>
          <a:srcRect l="14232" t="5273" b="5724"/>
          <a:stretch>
            <a:fillRect/>
          </a:stretch>
        </p:blipFill>
        <p:spPr bwMode="auto">
          <a:xfrm>
            <a:off x="827088" y="0"/>
            <a:ext cx="5688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www.avex-asso.org/dossiers/wordpress/wp-content/uploads/2011/01/UK-.jpg"/>
          <p:cNvPicPr>
            <a:picLocks noChangeAspect="1" noChangeArrowheads="1"/>
          </p:cNvPicPr>
          <p:nvPr/>
        </p:nvPicPr>
        <p:blipFill>
          <a:blip r:embed="rId3">
            <a:extLst>
              <a:ext uri="{28A0092B-C50C-407E-A947-70E740481C1C}">
                <a14:useLocalDpi xmlns:a14="http://schemas.microsoft.com/office/drawing/2010/main" val="0"/>
              </a:ext>
            </a:extLst>
          </a:blip>
          <a:srcRect l="14232" t="5273" b="5724"/>
          <a:stretch>
            <a:fillRect/>
          </a:stretch>
        </p:blipFill>
        <p:spPr bwMode="auto">
          <a:xfrm>
            <a:off x="827088" y="0"/>
            <a:ext cx="5688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024188" y="3789363"/>
            <a:ext cx="252412"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val 11"/>
          <p:cNvSpPr/>
          <p:nvPr/>
        </p:nvSpPr>
        <p:spPr>
          <a:xfrm>
            <a:off x="4525963" y="5465763"/>
            <a:ext cx="252412"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Oval 12"/>
          <p:cNvSpPr/>
          <p:nvPr/>
        </p:nvSpPr>
        <p:spPr>
          <a:xfrm>
            <a:off x="5337175" y="4970463"/>
            <a:ext cx="252413" cy="227012"/>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4391025" y="3705225"/>
            <a:ext cx="252413" cy="2286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2843213" y="3573463"/>
            <a:ext cx="252412" cy="2286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1" name="Right Arrow 10"/>
          <p:cNvSpPr/>
          <p:nvPr/>
        </p:nvSpPr>
        <p:spPr>
          <a:xfrm>
            <a:off x="3995738" y="2781300"/>
            <a:ext cx="3011487" cy="411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ight Arrow 13"/>
          <p:cNvSpPr/>
          <p:nvPr/>
        </p:nvSpPr>
        <p:spPr>
          <a:xfrm>
            <a:off x="5508625" y="5573713"/>
            <a:ext cx="2016125" cy="382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Right Arrow 16"/>
          <p:cNvSpPr>
            <a:spLocks noChangeArrowheads="1"/>
          </p:cNvSpPr>
          <p:nvPr/>
        </p:nvSpPr>
        <p:spPr bwMode="auto">
          <a:xfrm rot="10800000">
            <a:off x="250825" y="3860800"/>
            <a:ext cx="2016125" cy="344488"/>
          </a:xfrm>
          <a:prstGeom prst="rightArrow">
            <a:avLst>
              <a:gd name="adj1" fmla="val 50000"/>
              <a:gd name="adj2" fmla="val 49828"/>
            </a:avLst>
          </a:prstGeom>
          <a:solidFill>
            <a:schemeClr val="accent1"/>
          </a:solidFill>
          <a:ln w="25400" algn="ctr">
            <a:solidFill>
              <a:srgbClr val="385D8A"/>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cs typeface="+mn-cs"/>
            </a:endParaRPr>
          </a:p>
        </p:txBody>
      </p:sp>
      <p:sp>
        <p:nvSpPr>
          <p:cNvPr id="13324" name="TextBox 19"/>
          <p:cNvSpPr txBox="1">
            <a:spLocks noChangeArrowheads="1"/>
          </p:cNvSpPr>
          <p:nvPr/>
        </p:nvSpPr>
        <p:spPr bwMode="auto">
          <a:xfrm>
            <a:off x="6643688" y="115888"/>
            <a:ext cx="23923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sz="2400">
                <a:latin typeface="Calibri" pitchFamily="34" charset="0"/>
              </a:rPr>
              <a:t>Green  dots are locations that have shown  Fajr and Isha times at times similar to those around the world.</a:t>
            </a:r>
          </a:p>
          <a:p>
            <a:pPr eaLnBrk="1" hangingPunct="1"/>
            <a:endParaRPr lang="en-GB" sz="2400">
              <a:latin typeface="Calibri" pitchFamily="34" charset="0"/>
            </a:endParaRPr>
          </a:p>
          <a:p>
            <a:pPr eaLnBrk="1" hangingPunct="1"/>
            <a:r>
              <a:rPr lang="en-GB" sz="2400">
                <a:latin typeface="Calibri" pitchFamily="34" charset="0"/>
              </a:rPr>
              <a:t>The red dots are observations which have given later subh sadiq times.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50825" y="260350"/>
            <a:ext cx="8497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3200" b="1"/>
              <a:t>What about Salah Times in the Summer?</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l="21182" t="15295" r="31531" b="10242"/>
          <a:stretch>
            <a:fillRect/>
          </a:stretch>
        </p:blipFill>
        <p:spPr bwMode="auto">
          <a:xfrm>
            <a:off x="2771775" y="1065213"/>
            <a:ext cx="6153150" cy="544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Box 2"/>
          <p:cNvSpPr txBox="1">
            <a:spLocks noChangeArrowheads="1"/>
          </p:cNvSpPr>
          <p:nvPr/>
        </p:nvSpPr>
        <p:spPr bwMode="auto">
          <a:xfrm>
            <a:off x="250825" y="1196975"/>
            <a:ext cx="2305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sz="2800" b="1"/>
              <a:t>Why is it an issue?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GB" b="1" dirty="0" smtClean="0"/>
              <a:t>Two Claims</a:t>
            </a:r>
          </a:p>
        </p:txBody>
      </p:sp>
      <p:sp>
        <p:nvSpPr>
          <p:cNvPr id="27651" name="Rectangle 3"/>
          <p:cNvSpPr>
            <a:spLocks noGrp="1" noRot="1" noChangeArrowheads="1"/>
          </p:cNvSpPr>
          <p:nvPr>
            <p:ph type="body" idx="1"/>
          </p:nvPr>
        </p:nvSpPr>
        <p:spPr/>
        <p:txBody>
          <a:bodyPr/>
          <a:lstStyle/>
          <a:p>
            <a:pPr marL="609600" indent="-609600" eaLnBrk="1" hangingPunct="1">
              <a:buFont typeface="+mj-lt"/>
              <a:buAutoNum type="arabicPeriod"/>
              <a:defRPr/>
            </a:pPr>
            <a:r>
              <a:rPr lang="en-GB" dirty="0" smtClean="0"/>
              <a:t>18 degrees is the time ‘</a:t>
            </a:r>
            <a:r>
              <a:rPr lang="en-GB" dirty="0" err="1" smtClean="0"/>
              <a:t>Ulama</a:t>
            </a:r>
            <a:r>
              <a:rPr lang="en-GB" dirty="0" smtClean="0"/>
              <a:t> from around the world have approved for at least the last 1,000 years.</a:t>
            </a:r>
          </a:p>
          <a:p>
            <a:pPr marL="514350" indent="-514350" eaLnBrk="1" hangingPunct="1">
              <a:buFont typeface="+mj-lt"/>
              <a:buAutoNum type="arabicPeriod"/>
              <a:defRPr/>
            </a:pPr>
            <a:r>
              <a:rPr lang="en-GB" dirty="0" smtClean="0"/>
              <a:t>The timetable adopted by many </a:t>
            </a:r>
            <a:r>
              <a:rPr lang="en-GB" dirty="0" err="1" smtClean="0"/>
              <a:t>Masajid</a:t>
            </a:r>
            <a:r>
              <a:rPr lang="en-GB" dirty="0" smtClean="0"/>
              <a:t> in 1989 and other </a:t>
            </a:r>
            <a:r>
              <a:rPr lang="en-GB" dirty="0" err="1" smtClean="0"/>
              <a:t>Masajid</a:t>
            </a:r>
            <a:r>
              <a:rPr lang="en-GB" dirty="0" smtClean="0"/>
              <a:t> last year does not have the approval of the scholars who have scrutinised it.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50825" y="18891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3600" b="1"/>
              <a:t>Solutions</a:t>
            </a:r>
          </a:p>
        </p:txBody>
      </p:sp>
      <p:sp>
        <p:nvSpPr>
          <p:cNvPr id="3" name="TextBox 2"/>
          <p:cNvSpPr txBox="1"/>
          <p:nvPr/>
        </p:nvSpPr>
        <p:spPr>
          <a:xfrm>
            <a:off x="395288" y="908050"/>
            <a:ext cx="8424862" cy="5694363"/>
          </a:xfrm>
          <a:prstGeom prst="rect">
            <a:avLst/>
          </a:prstGeom>
          <a:noFill/>
        </p:spPr>
        <p:txBody>
          <a:bodyPr>
            <a:spAutoFit/>
          </a:bodyPr>
          <a:lstStyle/>
          <a:p>
            <a:pPr>
              <a:defRPr/>
            </a:pPr>
            <a:r>
              <a:rPr lang="en-GB" sz="2800" b="1" dirty="0"/>
              <a:t>Hadith of </a:t>
            </a:r>
            <a:r>
              <a:rPr lang="en-GB" sz="2800" b="1" dirty="0" err="1"/>
              <a:t>Sahih</a:t>
            </a:r>
            <a:r>
              <a:rPr lang="en-GB" sz="2800" b="1" dirty="0"/>
              <a:t> Muslim</a:t>
            </a:r>
          </a:p>
          <a:p>
            <a:pPr>
              <a:defRPr/>
            </a:pPr>
            <a:r>
              <a:rPr lang="en-GB" sz="2800" dirty="0" err="1"/>
              <a:t>Dajjal</a:t>
            </a:r>
            <a:endParaRPr lang="en-GB" sz="2800" dirty="0"/>
          </a:p>
          <a:p>
            <a:pPr>
              <a:defRPr/>
            </a:pPr>
            <a:r>
              <a:rPr lang="en-GB" sz="2800" dirty="0"/>
              <a:t>“Will one day’s prayer suffice for the prayers of the day equal to one year?”</a:t>
            </a:r>
          </a:p>
          <a:p>
            <a:pPr>
              <a:defRPr/>
            </a:pPr>
            <a:r>
              <a:rPr lang="en-GB" sz="2800" dirty="0"/>
              <a:t>“No, but you must make an estimate of the time.”</a:t>
            </a:r>
          </a:p>
          <a:p>
            <a:pPr>
              <a:defRPr/>
            </a:pPr>
            <a:endParaRPr lang="en-GB" sz="2800" dirty="0"/>
          </a:p>
          <a:p>
            <a:pPr>
              <a:defRPr/>
            </a:pPr>
            <a:r>
              <a:rPr lang="en-GB" sz="2800" b="1" dirty="0"/>
              <a:t>Imam </a:t>
            </a:r>
            <a:r>
              <a:rPr lang="en-GB" sz="2800" b="1" dirty="0" err="1"/>
              <a:t>Nawawi</a:t>
            </a:r>
            <a:r>
              <a:rPr lang="en-GB" sz="2800" b="1" dirty="0"/>
              <a:t> </a:t>
            </a:r>
            <a:r>
              <a:rPr lang="x-none" sz="2800" b="1" dirty="0"/>
              <a:t>رحمه الله</a:t>
            </a:r>
            <a:r>
              <a:rPr lang="en-GB" sz="2800" b="1" dirty="0"/>
              <a:t> mentions 4 methods:</a:t>
            </a:r>
          </a:p>
          <a:p>
            <a:pPr>
              <a:defRPr/>
            </a:pPr>
            <a:endParaRPr lang="en-GB" sz="2800" dirty="0"/>
          </a:p>
          <a:p>
            <a:pPr marL="514350" indent="-514350">
              <a:buFontTx/>
              <a:buAutoNum type="arabicParenR"/>
              <a:defRPr/>
            </a:pPr>
            <a:r>
              <a:rPr lang="en-GB" sz="2800" dirty="0"/>
              <a:t>Nearest Day</a:t>
            </a:r>
          </a:p>
          <a:p>
            <a:pPr marL="514350" indent="-514350">
              <a:buFontTx/>
              <a:buAutoNum type="arabicParenR"/>
              <a:defRPr/>
            </a:pPr>
            <a:r>
              <a:rPr lang="en-GB" sz="2800" dirty="0"/>
              <a:t>Nearest city</a:t>
            </a:r>
          </a:p>
          <a:p>
            <a:pPr marL="514350" indent="-514350">
              <a:buFontTx/>
              <a:buAutoNum type="arabicParenR"/>
              <a:defRPr/>
            </a:pPr>
            <a:r>
              <a:rPr lang="en-GB" sz="2800" dirty="0"/>
              <a:t>One seventh</a:t>
            </a:r>
          </a:p>
          <a:p>
            <a:pPr marL="514350" indent="-514350">
              <a:buFontTx/>
              <a:buAutoNum type="arabicParenR"/>
              <a:defRPr/>
            </a:pPr>
            <a:r>
              <a:rPr lang="en-GB" sz="2800" dirty="0"/>
              <a:t>Half Night</a:t>
            </a:r>
          </a:p>
          <a:p>
            <a:pPr>
              <a:defRPr/>
            </a:pPr>
            <a:endParaRPr lang="en-GB" sz="28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88640"/>
            <a:ext cx="7776864" cy="646331"/>
          </a:xfrm>
          <a:prstGeom prst="rect">
            <a:avLst/>
          </a:prstGeom>
          <a:noFill/>
        </p:spPr>
        <p:txBody>
          <a:bodyPr wrap="square" rtlCol="0">
            <a:spAutoFit/>
          </a:bodyPr>
          <a:lstStyle/>
          <a:p>
            <a:pPr algn="ctr"/>
            <a:r>
              <a:rPr lang="en-GB" sz="3600" dirty="0" err="1" smtClean="0"/>
              <a:t>Salat</a:t>
            </a:r>
            <a:r>
              <a:rPr lang="en-GB" sz="3600" dirty="0" smtClean="0"/>
              <a:t> - </a:t>
            </a:r>
            <a:r>
              <a:rPr lang="en-GB" sz="3600" dirty="0" err="1" smtClean="0"/>
              <a:t>ul</a:t>
            </a:r>
            <a:r>
              <a:rPr lang="en-GB" sz="3600" dirty="0" smtClean="0"/>
              <a:t> ‘</a:t>
            </a:r>
            <a:r>
              <a:rPr lang="en-GB" sz="3600" dirty="0" err="1" smtClean="0"/>
              <a:t>Isha</a:t>
            </a:r>
            <a:endParaRPr lang="en-GB" sz="3600" dirty="0"/>
          </a:p>
        </p:txBody>
      </p:sp>
      <p:sp>
        <p:nvSpPr>
          <p:cNvPr id="3" name="TextBox 2"/>
          <p:cNvSpPr txBox="1"/>
          <p:nvPr/>
        </p:nvSpPr>
        <p:spPr>
          <a:xfrm>
            <a:off x="323528" y="1124744"/>
            <a:ext cx="8640960" cy="3970318"/>
          </a:xfrm>
          <a:prstGeom prst="rect">
            <a:avLst/>
          </a:prstGeom>
          <a:noFill/>
        </p:spPr>
        <p:txBody>
          <a:bodyPr wrap="square" rtlCol="0">
            <a:spAutoFit/>
          </a:bodyPr>
          <a:lstStyle/>
          <a:p>
            <a:r>
              <a:rPr lang="en-GB" sz="3600" dirty="0" smtClean="0"/>
              <a:t>Although the scholars also believe that ‘</a:t>
            </a:r>
            <a:r>
              <a:rPr lang="en-GB" sz="3600" dirty="0" err="1" smtClean="0"/>
              <a:t>Isha</a:t>
            </a:r>
            <a:r>
              <a:rPr lang="en-GB" sz="3600" dirty="0" smtClean="0"/>
              <a:t> should also occur at 17 or 18 degrees there is some leeway in this due to the differences with regards to the evidences and also </a:t>
            </a:r>
            <a:r>
              <a:rPr lang="en-GB" sz="3600" dirty="0" err="1" smtClean="0"/>
              <a:t>Ahadith</a:t>
            </a:r>
            <a:r>
              <a:rPr lang="en-GB" sz="3600" dirty="0" smtClean="0"/>
              <a:t> that give the impression that ‘</a:t>
            </a:r>
            <a:r>
              <a:rPr lang="en-GB" sz="3600" dirty="0" err="1" smtClean="0"/>
              <a:t>Isha</a:t>
            </a:r>
            <a:r>
              <a:rPr lang="en-GB" sz="3600" dirty="0" smtClean="0"/>
              <a:t> time is not as fixed as </a:t>
            </a:r>
            <a:r>
              <a:rPr lang="en-GB" sz="3600" dirty="0" err="1" smtClean="0"/>
              <a:t>Fajr</a:t>
            </a:r>
            <a:r>
              <a:rPr lang="en-GB" sz="3600" dirty="0" smtClean="0"/>
              <a:t>.</a:t>
            </a:r>
            <a:endParaRPr lang="en-GB" sz="3600" dirty="0"/>
          </a:p>
        </p:txBody>
      </p:sp>
    </p:spTree>
    <p:extLst>
      <p:ext uri="{BB962C8B-B14F-4D97-AF65-F5344CB8AC3E}">
        <p14:creationId xmlns:p14="http://schemas.microsoft.com/office/powerpoint/2010/main" val="185178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8064896" cy="1077218"/>
          </a:xfrm>
          <a:prstGeom prst="rect">
            <a:avLst/>
          </a:prstGeom>
          <a:noFill/>
        </p:spPr>
        <p:txBody>
          <a:bodyPr wrap="square" rtlCol="0">
            <a:spAutoFit/>
          </a:bodyPr>
          <a:lstStyle/>
          <a:p>
            <a:pPr algn="ctr"/>
            <a:r>
              <a:rPr lang="en-GB" sz="3200" dirty="0" smtClean="0"/>
              <a:t>When should a person perform ‘</a:t>
            </a:r>
            <a:r>
              <a:rPr lang="en-GB" sz="3200" dirty="0" err="1" smtClean="0"/>
              <a:t>Isha</a:t>
            </a:r>
            <a:r>
              <a:rPr lang="en-GB" sz="3200" dirty="0" smtClean="0"/>
              <a:t> in Summer?</a:t>
            </a:r>
            <a:endParaRPr lang="en-GB" sz="3200" dirty="0"/>
          </a:p>
        </p:txBody>
      </p:sp>
      <p:sp>
        <p:nvSpPr>
          <p:cNvPr id="3" name="TextBox 2"/>
          <p:cNvSpPr txBox="1"/>
          <p:nvPr/>
        </p:nvSpPr>
        <p:spPr>
          <a:xfrm>
            <a:off x="395536" y="1628800"/>
            <a:ext cx="8424936" cy="4524315"/>
          </a:xfrm>
          <a:prstGeom prst="rect">
            <a:avLst/>
          </a:prstGeom>
          <a:noFill/>
        </p:spPr>
        <p:txBody>
          <a:bodyPr wrap="square" rtlCol="0">
            <a:spAutoFit/>
          </a:bodyPr>
          <a:lstStyle/>
          <a:p>
            <a:r>
              <a:rPr lang="en-GB" sz="3200" dirty="0" smtClean="0"/>
              <a:t>Opinion </a:t>
            </a:r>
            <a:r>
              <a:rPr lang="en-GB" sz="3200" dirty="0"/>
              <a:t>1: Pray at correct time, even if late. </a:t>
            </a:r>
          </a:p>
          <a:p>
            <a:endParaRPr lang="en-GB" sz="3200" dirty="0" smtClean="0"/>
          </a:p>
          <a:p>
            <a:r>
              <a:rPr lang="en-GB" sz="3200" dirty="0" smtClean="0"/>
              <a:t>Opinion </a:t>
            </a:r>
            <a:r>
              <a:rPr lang="en-GB" sz="3200" dirty="0"/>
              <a:t>2: Pray at an estimated time. </a:t>
            </a:r>
          </a:p>
          <a:p>
            <a:endParaRPr lang="en-GB" sz="3200" dirty="0" smtClean="0"/>
          </a:p>
          <a:p>
            <a:r>
              <a:rPr lang="en-GB" sz="3200" dirty="0" smtClean="0"/>
              <a:t>Opinion </a:t>
            </a:r>
            <a:r>
              <a:rPr lang="en-GB" sz="3200" dirty="0"/>
              <a:t>3: Combine </a:t>
            </a:r>
            <a:r>
              <a:rPr lang="en-GB" sz="3200" dirty="0" err="1"/>
              <a:t>Isha</a:t>
            </a:r>
            <a:r>
              <a:rPr lang="en-GB" sz="3200" dirty="0"/>
              <a:t> with </a:t>
            </a:r>
            <a:r>
              <a:rPr lang="en-GB" sz="3200" dirty="0" err="1" smtClean="0"/>
              <a:t>Maghrib</a:t>
            </a:r>
            <a:r>
              <a:rPr lang="en-GB" sz="3200" dirty="0" smtClean="0"/>
              <a:t> </a:t>
            </a:r>
            <a:r>
              <a:rPr lang="en-GB" sz="3200" dirty="0"/>
              <a:t>and pray at </a:t>
            </a:r>
            <a:r>
              <a:rPr lang="en-GB" sz="3200" dirty="0" err="1" smtClean="0"/>
              <a:t>Maghrib</a:t>
            </a:r>
            <a:r>
              <a:rPr lang="en-GB" sz="3200" dirty="0" smtClean="0"/>
              <a:t> </a:t>
            </a:r>
            <a:r>
              <a:rPr lang="en-GB" sz="3200" dirty="0"/>
              <a:t>time. </a:t>
            </a:r>
          </a:p>
          <a:p>
            <a:endParaRPr lang="en-GB" sz="3200" dirty="0" smtClean="0"/>
          </a:p>
          <a:p>
            <a:r>
              <a:rPr lang="en-GB" sz="3200" dirty="0" smtClean="0"/>
              <a:t>All </a:t>
            </a:r>
            <a:r>
              <a:rPr lang="en-GB" sz="3200" dirty="0"/>
              <a:t>these opinions have their merits and weaknesses. </a:t>
            </a:r>
          </a:p>
        </p:txBody>
      </p:sp>
    </p:spTree>
    <p:extLst>
      <p:ext uri="{BB962C8B-B14F-4D97-AF65-F5344CB8AC3E}">
        <p14:creationId xmlns:p14="http://schemas.microsoft.com/office/powerpoint/2010/main" val="1569342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352928" cy="6494085"/>
          </a:xfrm>
          <a:prstGeom prst="rect">
            <a:avLst/>
          </a:prstGeom>
          <a:noFill/>
        </p:spPr>
        <p:txBody>
          <a:bodyPr wrap="square" rtlCol="0">
            <a:spAutoFit/>
          </a:bodyPr>
          <a:lstStyle/>
          <a:p>
            <a:r>
              <a:rPr lang="en-GB" sz="3200" dirty="0" smtClean="0"/>
              <a:t>When </a:t>
            </a:r>
            <a:r>
              <a:rPr lang="en-GB" sz="3200" dirty="0"/>
              <a:t>to Pray </a:t>
            </a:r>
            <a:r>
              <a:rPr lang="en-GB" sz="3200" dirty="0" err="1"/>
              <a:t>Isha</a:t>
            </a:r>
            <a:r>
              <a:rPr lang="en-GB" sz="3200" dirty="0"/>
              <a:t> in Summer </a:t>
            </a:r>
            <a:endParaRPr lang="en-GB" sz="3200" dirty="0" smtClean="0"/>
          </a:p>
          <a:p>
            <a:endParaRPr lang="en-GB" sz="3200" dirty="0"/>
          </a:p>
          <a:p>
            <a:r>
              <a:rPr lang="en-GB" sz="3200" dirty="0"/>
              <a:t>The male adult should join the congregational prayer in the mosque that he usually prays in, whether they combine or chose any criteria for estimation. </a:t>
            </a:r>
          </a:p>
          <a:p>
            <a:endParaRPr lang="en-GB" sz="3200" dirty="0" smtClean="0"/>
          </a:p>
          <a:p>
            <a:r>
              <a:rPr lang="en-GB" sz="3200" dirty="0" smtClean="0"/>
              <a:t></a:t>
            </a:r>
            <a:r>
              <a:rPr lang="en-GB" sz="3200" dirty="0"/>
              <a:t>For those who pray at home, pray </a:t>
            </a:r>
            <a:r>
              <a:rPr lang="en-GB" sz="3200" dirty="0" err="1"/>
              <a:t>Isha</a:t>
            </a:r>
            <a:r>
              <a:rPr lang="en-GB" sz="3200" dirty="0"/>
              <a:t> as close as you can to the </a:t>
            </a:r>
            <a:r>
              <a:rPr lang="en-GB" sz="3200" dirty="0" err="1"/>
              <a:t>Shariah</a:t>
            </a:r>
            <a:r>
              <a:rPr lang="en-GB" sz="3200" dirty="0"/>
              <a:t> time. </a:t>
            </a:r>
          </a:p>
          <a:p>
            <a:endParaRPr lang="en-GB" sz="3200" dirty="0" smtClean="0"/>
          </a:p>
          <a:p>
            <a:r>
              <a:rPr lang="en-GB" sz="3200" dirty="0" smtClean="0"/>
              <a:t></a:t>
            </a:r>
            <a:r>
              <a:rPr lang="en-GB" sz="3200" dirty="0"/>
              <a:t>Combining </a:t>
            </a:r>
            <a:r>
              <a:rPr lang="en-GB" sz="3200" dirty="0" err="1"/>
              <a:t>Isha</a:t>
            </a:r>
            <a:r>
              <a:rPr lang="en-GB" sz="3200" dirty="0"/>
              <a:t> with </a:t>
            </a:r>
            <a:r>
              <a:rPr lang="en-GB" sz="3200" dirty="0" err="1"/>
              <a:t>Maghrib</a:t>
            </a:r>
            <a:r>
              <a:rPr lang="en-GB" sz="3200" dirty="0"/>
              <a:t> at home should not be a habit, especially when there is no pressing need. </a:t>
            </a:r>
          </a:p>
        </p:txBody>
      </p:sp>
    </p:spTree>
    <p:extLst>
      <p:ext uri="{BB962C8B-B14F-4D97-AF65-F5344CB8AC3E}">
        <p14:creationId xmlns:p14="http://schemas.microsoft.com/office/powerpoint/2010/main" val="1381276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536" y="2060848"/>
            <a:ext cx="8229600" cy="1584325"/>
          </a:xfrm>
        </p:spPr>
        <p:txBody>
          <a:bodyPr/>
          <a:lstStyle/>
          <a:p>
            <a:pPr eaLnBrk="1" hangingPunct="1">
              <a:defRPr/>
            </a:pPr>
            <a:r>
              <a:rPr lang="en-GB" dirty="0" smtClean="0"/>
              <a:t>Claim 2:  The timetable currently used by many </a:t>
            </a:r>
            <a:r>
              <a:rPr lang="en-GB" dirty="0" err="1" smtClean="0"/>
              <a:t>Masajid</a:t>
            </a:r>
            <a:r>
              <a:rPr lang="en-GB" dirty="0" smtClean="0"/>
              <a:t> in the UK is not acceptable according to </a:t>
            </a:r>
            <a:r>
              <a:rPr lang="en-GB" dirty="0" err="1" smtClean="0"/>
              <a:t>Shari’ah</a:t>
            </a:r>
            <a:r>
              <a:rPr lang="en-GB" dirty="0" smtClean="0"/>
              <a:t>.</a:t>
            </a:r>
          </a:p>
        </p:txBody>
      </p:sp>
    </p:spTree>
    <p:extLst>
      <p:ext uri="{BB962C8B-B14F-4D97-AF65-F5344CB8AC3E}">
        <p14:creationId xmlns:p14="http://schemas.microsoft.com/office/powerpoint/2010/main" val="31031714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GB"/>
              <a:t>Salah Times in the UK</a:t>
            </a:r>
          </a:p>
        </p:txBody>
      </p:sp>
      <p:sp>
        <p:nvSpPr>
          <p:cNvPr id="19459" name="Rectangle 3"/>
          <p:cNvSpPr>
            <a:spLocks noGrp="1" noRot="1" noChangeArrowheads="1"/>
          </p:cNvSpPr>
          <p:nvPr>
            <p:ph type="body" idx="1"/>
          </p:nvPr>
        </p:nvSpPr>
        <p:spPr/>
        <p:txBody>
          <a:bodyPr/>
          <a:lstStyle/>
          <a:p>
            <a:pPr eaLnBrk="1" hangingPunct="1">
              <a:lnSpc>
                <a:spcPct val="80000"/>
              </a:lnSpc>
              <a:buFont typeface="Arial" charset="0"/>
              <a:buNone/>
              <a:defRPr/>
            </a:pPr>
            <a:r>
              <a:rPr lang="en-GB" sz="2400" dirty="0"/>
              <a:t>Many towns and cities of the UK are currently using a timetable devised by </a:t>
            </a:r>
            <a:r>
              <a:rPr lang="en-GB" sz="2400" dirty="0" err="1"/>
              <a:t>Hizbul</a:t>
            </a:r>
            <a:r>
              <a:rPr lang="en-GB" sz="2400" dirty="0"/>
              <a:t> </a:t>
            </a:r>
            <a:r>
              <a:rPr lang="en-GB" sz="2400" dirty="0" err="1"/>
              <a:t>Ulama</a:t>
            </a:r>
            <a:r>
              <a:rPr lang="en-GB" sz="2400" dirty="0"/>
              <a:t> </a:t>
            </a:r>
            <a:r>
              <a:rPr lang="en-GB" sz="2400" dirty="0" smtClean="0"/>
              <a:t>UK also known as Moonsighting.com or Unified London Timetable.</a:t>
            </a:r>
            <a:endParaRPr lang="en-GB" sz="2400" dirty="0"/>
          </a:p>
          <a:p>
            <a:pPr eaLnBrk="1" hangingPunct="1">
              <a:lnSpc>
                <a:spcPct val="80000"/>
              </a:lnSpc>
              <a:buFont typeface="Arial" charset="0"/>
              <a:buNone/>
              <a:defRPr/>
            </a:pPr>
            <a:endParaRPr lang="en-GB" sz="2400" dirty="0"/>
          </a:p>
          <a:p>
            <a:pPr eaLnBrk="1" hangingPunct="1">
              <a:lnSpc>
                <a:spcPct val="80000"/>
              </a:lnSpc>
              <a:buFont typeface="Arial" charset="0"/>
              <a:buNone/>
              <a:defRPr/>
            </a:pPr>
            <a:r>
              <a:rPr lang="en-GB" sz="2400" dirty="0"/>
              <a:t>The claims in the timetable appear to be perfect, and yet an investigation into the claims reveal glaring and serious errors.</a:t>
            </a:r>
          </a:p>
          <a:p>
            <a:pPr eaLnBrk="1" hangingPunct="1">
              <a:lnSpc>
                <a:spcPct val="80000"/>
              </a:lnSpc>
              <a:buFont typeface="Arial" charset="0"/>
              <a:buNone/>
              <a:defRPr/>
            </a:pPr>
            <a:endParaRPr lang="en-GB" sz="2400" dirty="0"/>
          </a:p>
          <a:p>
            <a:pPr eaLnBrk="1" hangingPunct="1">
              <a:lnSpc>
                <a:spcPct val="80000"/>
              </a:lnSpc>
              <a:buFont typeface="Arial" charset="0"/>
              <a:buNone/>
              <a:defRPr/>
            </a:pPr>
            <a:r>
              <a:rPr lang="en-GB" sz="2400" dirty="0"/>
              <a:t>These flaws have been put forward to </a:t>
            </a:r>
            <a:r>
              <a:rPr lang="en-GB" sz="2400" dirty="0" err="1"/>
              <a:t>Hizbul</a:t>
            </a:r>
            <a:r>
              <a:rPr lang="en-GB" sz="2400" dirty="0"/>
              <a:t> </a:t>
            </a:r>
            <a:r>
              <a:rPr lang="en-GB" sz="2400" dirty="0" err="1"/>
              <a:t>Ulama</a:t>
            </a:r>
            <a:r>
              <a:rPr lang="en-GB" sz="2400" dirty="0"/>
              <a:t> who have failed to adequately respond to them</a:t>
            </a:r>
            <a:r>
              <a:rPr lang="en-GB" sz="2400" dirty="0" smtClean="0"/>
              <a:t>.</a:t>
            </a:r>
            <a:endParaRPr lang="en-GB" sz="24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8313" y="908720"/>
            <a:ext cx="82296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a:lstStyle>
          <a:p>
            <a:pPr marL="609600" indent="-609600" eaLnBrk="1" hangingPunct="1">
              <a:lnSpc>
                <a:spcPct val="90000"/>
              </a:lnSpc>
              <a:buFont typeface="Wingdings" pitchFamily="2" charset="2"/>
              <a:buNone/>
              <a:defRPr/>
            </a:pPr>
            <a:r>
              <a:rPr lang="en-GB" dirty="0"/>
              <a:t>2</a:t>
            </a:r>
            <a:r>
              <a:rPr lang="en-GB" dirty="0" smtClean="0"/>
              <a:t>)  </a:t>
            </a:r>
            <a:r>
              <a:rPr lang="en-GB" dirty="0" err="1" smtClean="0"/>
              <a:t>Hizb-ul-Ulama</a:t>
            </a:r>
            <a:r>
              <a:rPr lang="en-GB" dirty="0" smtClean="0"/>
              <a:t> timetable times are different to their own observed times.</a:t>
            </a:r>
          </a:p>
          <a:p>
            <a:pPr marL="609600" indent="-609600" eaLnBrk="1" hangingPunct="1">
              <a:lnSpc>
                <a:spcPct val="90000"/>
              </a:lnSpc>
              <a:defRPr/>
            </a:pPr>
            <a:endParaRPr lang="en-GB" dirty="0" smtClean="0"/>
          </a:p>
          <a:p>
            <a:pPr marL="609600" indent="-609600" eaLnBrk="1" hangingPunct="1">
              <a:lnSpc>
                <a:spcPct val="90000"/>
              </a:lnSpc>
              <a:buFont typeface="Wingdings" pitchFamily="2" charset="2"/>
              <a:buNone/>
              <a:defRPr/>
            </a:pPr>
            <a:endParaRPr lang="en-GB" dirty="0" smtClean="0"/>
          </a:p>
          <a:p>
            <a:pPr marL="609600" indent="-609600" eaLnBrk="1" hangingPunct="1">
              <a:lnSpc>
                <a:spcPct val="90000"/>
              </a:lnSpc>
              <a:buFont typeface="Wingdings" pitchFamily="2" charset="2"/>
              <a:buNone/>
              <a:defRPr/>
            </a:pPr>
            <a:r>
              <a:rPr lang="en-GB" b="1" dirty="0" smtClean="0"/>
              <a:t>    Study the evidence in the following slides:</a:t>
            </a:r>
          </a:p>
        </p:txBody>
      </p:sp>
    </p:spTree>
    <p:extLst>
      <p:ext uri="{BB962C8B-B14F-4D97-AF65-F5344CB8AC3E}">
        <p14:creationId xmlns:p14="http://schemas.microsoft.com/office/powerpoint/2010/main" val="2465915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850" y="0"/>
            <a:ext cx="8540750" cy="404813"/>
          </a:xfrm>
        </p:spPr>
        <p:txBody>
          <a:bodyPr/>
          <a:lstStyle/>
          <a:p>
            <a:pPr eaLnBrk="1" hangingPunct="1">
              <a:defRPr/>
            </a:pPr>
            <a:r>
              <a:rPr lang="en-GB" sz="2000" smtClean="0"/>
              <a:t>Examples of Errors</a:t>
            </a:r>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l="17722" t="15125" r="12291" b="4562"/>
          <a:stretch>
            <a:fillRect/>
          </a:stretch>
        </p:blipFill>
        <p:spPr bwMode="auto">
          <a:xfrm>
            <a:off x="323850" y="476250"/>
            <a:ext cx="8532813"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375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extLst>
              <a:ext uri="{28A0092B-C50C-407E-A947-70E740481C1C}">
                <a14:useLocalDpi xmlns:a14="http://schemas.microsoft.com/office/drawing/2010/main" val="0"/>
              </a:ext>
            </a:extLst>
          </a:blip>
          <a:srcRect l="23619" t="16063" r="22044" b="4375"/>
          <a:stretch>
            <a:fillRect/>
          </a:stretch>
        </p:blipFill>
        <p:spPr bwMode="auto">
          <a:xfrm>
            <a:off x="900113" y="0"/>
            <a:ext cx="7451725"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3916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endParaRPr lang="en-US" smtClean="0"/>
          </a:p>
        </p:txBody>
      </p:sp>
      <p:sp>
        <p:nvSpPr>
          <p:cNvPr id="212995" name="Rectangle 3"/>
          <p:cNvSpPr>
            <a:spLocks noGrp="1" noChangeArrowheads="1"/>
          </p:cNvSpPr>
          <p:nvPr>
            <p:ph type="body" idx="1"/>
          </p:nvPr>
        </p:nvSpPr>
        <p:spPr/>
        <p:txBody>
          <a:bodyPr/>
          <a:lstStyle/>
          <a:p>
            <a:pPr eaLnBrk="1" hangingPunct="1">
              <a:defRPr/>
            </a:pPr>
            <a:endParaRPr lang="en-US" smtClean="0"/>
          </a:p>
        </p:txBody>
      </p:sp>
      <p:pic>
        <p:nvPicPr>
          <p:cNvPr id="13316" name="Picture 4" descr="67C0C6F4"/>
          <p:cNvPicPr>
            <a:picLocks noChangeAspect="1" noChangeArrowheads="1"/>
          </p:cNvPicPr>
          <p:nvPr/>
        </p:nvPicPr>
        <p:blipFill>
          <a:blip r:embed="rId3">
            <a:extLst>
              <a:ext uri="{28A0092B-C50C-407E-A947-70E740481C1C}">
                <a14:useLocalDpi xmlns:a14="http://schemas.microsoft.com/office/drawing/2010/main" val="0"/>
              </a:ext>
            </a:extLst>
          </a:blip>
          <a:srcRect l="8107" t="49557" r="40521" b="19704"/>
          <a:stretch>
            <a:fillRect/>
          </a:stretch>
        </p:blipFill>
        <p:spPr bwMode="auto">
          <a:xfrm>
            <a:off x="179388" y="620713"/>
            <a:ext cx="8785225" cy="5326062"/>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17" name="Oval 5">
            <a:hlinkClick r:id="rId4" action="ppaction://hlinksldjump"/>
          </p:cNvPr>
          <p:cNvSpPr>
            <a:spLocks noChangeArrowheads="1"/>
          </p:cNvSpPr>
          <p:nvPr/>
        </p:nvSpPr>
        <p:spPr bwMode="auto">
          <a:xfrm>
            <a:off x="8172450" y="5949950"/>
            <a:ext cx="971550" cy="908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706633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18 degrees approved over 950 years ago!	</a:t>
            </a:r>
            <a:r>
              <a:rPr lang="en-US" dirty="0" smtClean="0"/>
              <a:t>	</a:t>
            </a:r>
            <a:endParaRPr lang="en-US" dirty="0"/>
          </a:p>
        </p:txBody>
      </p:sp>
      <p:sp>
        <p:nvSpPr>
          <p:cNvPr id="3" name="Content Placeholder 2"/>
          <p:cNvSpPr>
            <a:spLocks noGrp="1"/>
          </p:cNvSpPr>
          <p:nvPr>
            <p:ph idx="1"/>
          </p:nvPr>
        </p:nvSpPr>
        <p:spPr/>
        <p:txBody>
          <a:bodyPr/>
          <a:lstStyle/>
          <a:p>
            <a:r>
              <a:rPr lang="en-US" sz="2800" dirty="0" err="1" smtClean="0"/>
              <a:t>Allamah</a:t>
            </a:r>
            <a:r>
              <a:rPr lang="en-US" sz="2800" dirty="0" smtClean="0"/>
              <a:t> Abu </a:t>
            </a:r>
            <a:r>
              <a:rPr lang="en-US" sz="2800" dirty="0" err="1" smtClean="0"/>
              <a:t>Rayhan</a:t>
            </a:r>
            <a:r>
              <a:rPr lang="en-US" sz="2800" dirty="0" smtClean="0"/>
              <a:t> Al </a:t>
            </a:r>
            <a:r>
              <a:rPr lang="en-US" sz="2800" dirty="0" err="1" smtClean="0"/>
              <a:t>Birooni</a:t>
            </a:r>
            <a:r>
              <a:rPr lang="en-US" sz="2800" dirty="0" smtClean="0"/>
              <a:t> (d:440 </a:t>
            </a:r>
            <a:r>
              <a:rPr lang="en-US" sz="2800" dirty="0" err="1" smtClean="0"/>
              <a:t>Hijri</a:t>
            </a:r>
            <a:r>
              <a:rPr lang="en-US" sz="2800" dirty="0" smtClean="0"/>
              <a:t>, 1048): ‘When the sun descends to 18 degrees below the horizon in the East, that is the commencement of </a:t>
            </a:r>
            <a:r>
              <a:rPr lang="en-US" sz="2800" dirty="0" err="1" smtClean="0"/>
              <a:t>Fajr</a:t>
            </a:r>
            <a:r>
              <a:rPr lang="en-US" sz="2800" dirty="0" smtClean="0"/>
              <a:t> (</a:t>
            </a:r>
            <a:r>
              <a:rPr lang="en-US" sz="2800" dirty="0" err="1" smtClean="0"/>
              <a:t>Subah</a:t>
            </a:r>
            <a:r>
              <a:rPr lang="en-US" sz="2800" dirty="0" smtClean="0"/>
              <a:t> </a:t>
            </a:r>
            <a:r>
              <a:rPr lang="en-US" sz="2800" dirty="0" err="1" smtClean="0"/>
              <a:t>Sadiq</a:t>
            </a:r>
            <a:r>
              <a:rPr lang="en-US" sz="2800" dirty="0" smtClean="0"/>
              <a:t>).’ (Al </a:t>
            </a:r>
            <a:r>
              <a:rPr lang="en-US" sz="2800" dirty="0" err="1" smtClean="0"/>
              <a:t>Qanun</a:t>
            </a:r>
            <a:r>
              <a:rPr lang="en-US" sz="2800" dirty="0" smtClean="0"/>
              <a:t> Al-</a:t>
            </a:r>
            <a:r>
              <a:rPr lang="en-US" sz="2800" dirty="0" err="1" smtClean="0"/>
              <a:t>Mas’udi</a:t>
            </a:r>
            <a:r>
              <a:rPr lang="en-US" sz="2800" dirty="0" smtClean="0"/>
              <a:t>, </a:t>
            </a:r>
            <a:r>
              <a:rPr lang="en-US" sz="2800" dirty="0" err="1" smtClean="0"/>
              <a:t>vol</a:t>
            </a:r>
            <a:r>
              <a:rPr lang="en-US" sz="2800" dirty="0" smtClean="0"/>
              <a:t> 2, </a:t>
            </a:r>
            <a:r>
              <a:rPr lang="en-US" sz="2800" dirty="0" err="1" smtClean="0"/>
              <a:t>ch</a:t>
            </a:r>
            <a:r>
              <a:rPr lang="en-US" sz="2800" dirty="0" smtClean="0"/>
              <a:t> 8, heading 13)</a:t>
            </a:r>
          </a:p>
          <a:p>
            <a:endParaRPr lang="en-US" sz="2800" dirty="0"/>
          </a:p>
          <a:p>
            <a:r>
              <a:rPr lang="en-US" sz="2800" b="1" dirty="0" smtClean="0"/>
              <a:t>Since 950 years ago, the specialist researchers during that time, established that 18 degrees is the correct commencement of </a:t>
            </a:r>
            <a:r>
              <a:rPr lang="en-US" sz="2800" b="1" dirty="0" err="1" smtClean="0"/>
              <a:t>Subah</a:t>
            </a:r>
            <a:r>
              <a:rPr lang="en-US" sz="2800" b="1" dirty="0" smtClean="0"/>
              <a:t> </a:t>
            </a:r>
            <a:r>
              <a:rPr lang="en-US" sz="2800" b="1" dirty="0" err="1" smtClean="0"/>
              <a:t>Sadiq</a:t>
            </a:r>
            <a:endParaRPr lang="en-US" sz="2800" b="1" dirty="0" smtClean="0"/>
          </a:p>
          <a:p>
            <a:endParaRPr lang="en-US" sz="2800" dirty="0"/>
          </a:p>
          <a:p>
            <a:endParaRPr lang="en-US" sz="2800" dirty="0"/>
          </a:p>
        </p:txBody>
      </p:sp>
    </p:spTree>
    <p:extLst>
      <p:ext uri="{BB962C8B-B14F-4D97-AF65-F5344CB8AC3E}">
        <p14:creationId xmlns:p14="http://schemas.microsoft.com/office/powerpoint/2010/main" val="2209164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50825" y="1052513"/>
            <a:ext cx="8713788"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b="1" u="sng">
                <a:latin typeface="Tahoma" pitchFamily="34" charset="0"/>
              </a:rPr>
              <a:t>At this meeting following was agreed:</a:t>
            </a:r>
          </a:p>
          <a:p>
            <a:endParaRPr lang="en-GB" sz="3200" i="1">
              <a:latin typeface="Tahoma" pitchFamily="34" charset="0"/>
            </a:endParaRPr>
          </a:p>
          <a:p>
            <a:r>
              <a:rPr lang="en-GB" sz="3200">
                <a:latin typeface="Tahoma" pitchFamily="34" charset="0"/>
              </a:rPr>
              <a:t>For May and June Fajr beginning time be set at the recorded time of Tabayyun as is permitted by the Muftiyaane Kiram.</a:t>
            </a:r>
            <a:r>
              <a:rPr lang="en-GB" sz="3200" b="1" i="1">
                <a:latin typeface="Tahoma" pitchFamily="34" charset="0"/>
              </a:rPr>
              <a:t> </a:t>
            </a:r>
          </a:p>
          <a:p>
            <a:endParaRPr lang="en-GB" sz="3200" b="1" i="1">
              <a:latin typeface="Tahoma" pitchFamily="34" charset="0"/>
            </a:endParaRPr>
          </a:p>
          <a:p>
            <a:r>
              <a:rPr lang="en-GB" sz="2400" i="1">
                <a:latin typeface="Tahoma" pitchFamily="34" charset="0"/>
              </a:rPr>
              <a:t>(Fajr and Isha times and Twilight, page 113, Ml Y. Miftahi).</a:t>
            </a:r>
            <a:br>
              <a:rPr lang="en-GB" sz="2400" i="1">
                <a:latin typeface="Tahoma" pitchFamily="34" charset="0"/>
              </a:rPr>
            </a:br>
            <a:endParaRPr lang="en-GB" sz="2400" i="1">
              <a:latin typeface="Tahoma" pitchFamily="34" charset="0"/>
            </a:endParaRPr>
          </a:p>
        </p:txBody>
      </p:sp>
    </p:spTree>
    <p:extLst>
      <p:ext uri="{BB962C8B-B14F-4D97-AF65-F5344CB8AC3E}">
        <p14:creationId xmlns:p14="http://schemas.microsoft.com/office/powerpoint/2010/main" val="14257654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23850" y="611188"/>
            <a:ext cx="8496300"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latin typeface="Tahoma" pitchFamily="34" charset="0"/>
              </a:rPr>
              <a:t>Likewise for Fajar, the times observed for First Light would be used except for summer when the times observed for Tabayyun (spreading of light along the horizon) would be used. </a:t>
            </a:r>
            <a:r>
              <a:rPr lang="en-GB" sz="2800">
                <a:solidFill>
                  <a:srgbClr val="FF0000"/>
                </a:solidFill>
                <a:latin typeface="Tahoma" pitchFamily="34" charset="0"/>
              </a:rPr>
              <a:t>Again times will need to be phased to get from one to the other.</a:t>
            </a:r>
            <a:r>
              <a:rPr lang="en-GB" sz="2800">
                <a:latin typeface="Tahoma" pitchFamily="34" charset="0"/>
              </a:rPr>
              <a:t>  </a:t>
            </a:r>
          </a:p>
          <a:p>
            <a:r>
              <a:rPr lang="en-GB" sz="2800">
                <a:latin typeface="Tahoma" pitchFamily="34" charset="0"/>
              </a:rPr>
              <a:t>This method results in some times that are “in between” times. </a:t>
            </a:r>
            <a:r>
              <a:rPr lang="en-GB" sz="2800" b="1">
                <a:latin typeface="Tahoma" pitchFamily="34" charset="0"/>
              </a:rPr>
              <a:t>This is what the critics</a:t>
            </a:r>
            <a:r>
              <a:rPr lang="en-GB" sz="2800">
                <a:latin typeface="Tahoma" pitchFamily="34" charset="0"/>
              </a:rPr>
              <a:t> </a:t>
            </a:r>
            <a:r>
              <a:rPr lang="en-GB" sz="2800" b="1">
                <a:latin typeface="Tahoma" pitchFamily="34" charset="0"/>
              </a:rPr>
              <a:t>object to</a:t>
            </a:r>
            <a:r>
              <a:rPr lang="en-GB" sz="2800">
                <a:latin typeface="Tahoma" pitchFamily="34" charset="0"/>
              </a:rPr>
              <a:t>. However, as this method necessitates phasing to avoid “jumping” times it is perfectly valid particularly as the times are within “hudoode shariah”.</a:t>
            </a:r>
          </a:p>
          <a:p>
            <a:endParaRPr lang="en-GB" sz="2800">
              <a:latin typeface="Tahoma" pitchFamily="34" charset="0"/>
            </a:endParaRPr>
          </a:p>
          <a:p>
            <a:r>
              <a:rPr lang="en-GB" sz="2800">
                <a:latin typeface="Tahoma" pitchFamily="34" charset="0"/>
              </a:rPr>
              <a:t>Source: </a:t>
            </a:r>
            <a:r>
              <a:rPr lang="en-GB" sz="2800" i="1">
                <a:latin typeface="Tahoma" pitchFamily="34" charset="0"/>
              </a:rPr>
              <a:t>(Why Our Fasting Times are not Wrong, pg 7, by Ml Miftahi)</a:t>
            </a:r>
          </a:p>
        </p:txBody>
      </p:sp>
    </p:spTree>
    <p:extLst>
      <p:ext uri="{BB962C8B-B14F-4D97-AF65-F5344CB8AC3E}">
        <p14:creationId xmlns:p14="http://schemas.microsoft.com/office/powerpoint/2010/main" val="36370367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468313" y="487363"/>
            <a:ext cx="8440737"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1600">
                <a:latin typeface="Tahoma" pitchFamily="34" charset="0"/>
              </a:rPr>
              <a:t/>
            </a:r>
            <a:br>
              <a:rPr lang="en-GB" sz="1600">
                <a:latin typeface="Tahoma" pitchFamily="34" charset="0"/>
              </a:rPr>
            </a:br>
            <a:r>
              <a:rPr lang="en-GB" sz="2000" b="1" u="sng">
                <a:latin typeface="Tahoma" pitchFamily="34" charset="0"/>
              </a:rPr>
              <a:t>Tabayyun times for May &amp; June:</a:t>
            </a:r>
            <a:endParaRPr lang="en-GB" sz="2000">
              <a:latin typeface="Tahoma" pitchFamily="34" charset="0"/>
            </a:endParaRPr>
          </a:p>
          <a:p>
            <a:r>
              <a:rPr lang="en-GB" sz="2000">
                <a:latin typeface="Tahoma" pitchFamily="34" charset="0"/>
              </a:rPr>
              <a:t/>
            </a:r>
            <a:br>
              <a:rPr lang="en-GB" sz="2000">
                <a:latin typeface="Tahoma" pitchFamily="34" charset="0"/>
              </a:rPr>
            </a:br>
            <a:endParaRPr lang="en-GB" sz="2000">
              <a:latin typeface="Tahoma" pitchFamily="34" charset="0"/>
            </a:endParaRPr>
          </a:p>
          <a:p>
            <a:r>
              <a:rPr lang="en-GB" sz="2000" u="sng">
                <a:latin typeface="Tahoma" pitchFamily="34" charset="0"/>
              </a:rPr>
              <a:t>Original Observed Times</a:t>
            </a:r>
            <a:r>
              <a:rPr lang="en-GB" sz="2000">
                <a:latin typeface="Tahoma" pitchFamily="34" charset="0"/>
              </a:rPr>
              <a:t>                              </a:t>
            </a:r>
            <a:r>
              <a:rPr lang="en-GB" sz="2000" u="sng">
                <a:latin typeface="Tahoma" pitchFamily="34" charset="0"/>
              </a:rPr>
              <a:t>Times recommended to the</a:t>
            </a:r>
          </a:p>
          <a:p>
            <a:r>
              <a:rPr lang="en-GB" sz="2000">
                <a:latin typeface="Tahoma" pitchFamily="34" charset="0"/>
              </a:rPr>
              <a:t>                                                                 </a:t>
            </a:r>
            <a:r>
              <a:rPr lang="en-GB" u="sng">
                <a:latin typeface="Tahoma" pitchFamily="34" charset="0"/>
              </a:rPr>
              <a:t>Public</a:t>
            </a:r>
            <a:r>
              <a:rPr lang="en-GB">
                <a:solidFill>
                  <a:srgbClr val="FF0000"/>
                </a:solidFill>
                <a:latin typeface="Tahoma" pitchFamily="34" charset="0"/>
              </a:rPr>
              <a:t/>
            </a:r>
            <a:br>
              <a:rPr lang="en-GB">
                <a:solidFill>
                  <a:srgbClr val="FF0000"/>
                </a:solidFill>
                <a:latin typeface="Tahoma" pitchFamily="34" charset="0"/>
              </a:rPr>
            </a:br>
            <a:endParaRPr lang="en-GB" sz="2000">
              <a:solidFill>
                <a:srgbClr val="FF0000"/>
              </a:solidFill>
              <a:latin typeface="Tahoma" pitchFamily="34" charset="0"/>
            </a:endParaRPr>
          </a:p>
          <a:p>
            <a:r>
              <a:rPr lang="en-GB" sz="2000">
                <a:latin typeface="Tahoma" pitchFamily="34" charset="0"/>
              </a:rPr>
              <a:t>May 15th = 1hour 33mins                             1hour 48mins       </a:t>
            </a:r>
          </a:p>
          <a:p>
            <a:endParaRPr lang="en-GB" sz="2000">
              <a:latin typeface="Tahoma" pitchFamily="34" charset="0"/>
            </a:endParaRPr>
          </a:p>
          <a:p>
            <a:r>
              <a:rPr lang="en-GB" sz="2000">
                <a:latin typeface="Tahoma" pitchFamily="34" charset="0"/>
              </a:rPr>
              <a:t>May 22nd = 1hour 32mins                            1hour 51mins</a:t>
            </a:r>
            <a:br>
              <a:rPr lang="en-GB" sz="2000">
                <a:latin typeface="Tahoma" pitchFamily="34" charset="0"/>
              </a:rPr>
            </a:br>
            <a:endParaRPr lang="en-GB" sz="2000">
              <a:latin typeface="Tahoma" pitchFamily="34" charset="0"/>
            </a:endParaRPr>
          </a:p>
          <a:p>
            <a:r>
              <a:rPr lang="en-GB" sz="2000">
                <a:latin typeface="Tahoma" pitchFamily="34" charset="0"/>
              </a:rPr>
              <a:t>May 25th = 1hour 44mins                             1hour 54mins</a:t>
            </a:r>
            <a:br>
              <a:rPr lang="en-GB" sz="2000">
                <a:latin typeface="Tahoma" pitchFamily="34" charset="0"/>
              </a:rPr>
            </a:br>
            <a:endParaRPr lang="en-GB" sz="2000">
              <a:latin typeface="Tahoma" pitchFamily="34" charset="0"/>
            </a:endParaRPr>
          </a:p>
          <a:p>
            <a:r>
              <a:rPr lang="en-GB" sz="2000" u="sng">
                <a:latin typeface="Tahoma" pitchFamily="34" charset="0"/>
              </a:rPr>
              <a:t/>
            </a:r>
            <a:br>
              <a:rPr lang="en-GB" sz="2000" u="sng">
                <a:latin typeface="Tahoma" pitchFamily="34" charset="0"/>
              </a:rPr>
            </a:br>
            <a:endParaRPr lang="en-GB" sz="2000">
              <a:latin typeface="Tahoma" pitchFamily="34" charset="0"/>
            </a:endParaRPr>
          </a:p>
          <a:p>
            <a:r>
              <a:rPr lang="en-GB" sz="2000">
                <a:latin typeface="Tahoma" pitchFamily="34" charset="0"/>
              </a:rPr>
              <a:t>June 6th = 1hour 43mins                              2 hours</a:t>
            </a:r>
            <a:br>
              <a:rPr lang="en-GB" sz="2000">
                <a:latin typeface="Tahoma" pitchFamily="34" charset="0"/>
              </a:rPr>
            </a:br>
            <a:endParaRPr lang="en-GB" sz="2000">
              <a:latin typeface="Tahoma" pitchFamily="34" charset="0"/>
            </a:endParaRPr>
          </a:p>
          <a:p>
            <a:r>
              <a:rPr lang="en-GB" sz="2000">
                <a:latin typeface="Tahoma" pitchFamily="34" charset="0"/>
              </a:rPr>
              <a:t>June 13th = 1hour 54mins                            2hours 4mins</a:t>
            </a:r>
          </a:p>
        </p:txBody>
      </p:sp>
      <p:graphicFrame>
        <p:nvGraphicFramePr>
          <p:cNvPr id="131173" name="Group 101"/>
          <p:cNvGraphicFramePr>
            <a:graphicFrameLocks noGrp="1"/>
          </p:cNvGraphicFramePr>
          <p:nvPr/>
        </p:nvGraphicFramePr>
        <p:xfrm>
          <a:off x="395288" y="1484313"/>
          <a:ext cx="8497887" cy="4762501"/>
        </p:xfrm>
        <a:graphic>
          <a:graphicData uri="http://schemas.openxmlformats.org/drawingml/2006/table">
            <a:tbl>
              <a:tblPr/>
              <a:tblGrid>
                <a:gridCol w="4249737"/>
                <a:gridCol w="4248150"/>
              </a:tblGrid>
              <a:tr h="936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602317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1625" y="-99392"/>
            <a:ext cx="8540750" cy="1143000"/>
          </a:xfrm>
        </p:spPr>
        <p:txBody>
          <a:bodyPr/>
          <a:lstStyle/>
          <a:p>
            <a:pPr eaLnBrk="1" hangingPunct="1">
              <a:defRPr/>
            </a:pPr>
            <a:r>
              <a:rPr lang="en-GB" dirty="0" smtClean="0"/>
              <a:t>More Errors</a:t>
            </a:r>
          </a:p>
        </p:txBody>
      </p:sp>
      <p:sp>
        <p:nvSpPr>
          <p:cNvPr id="22531" name="Rectangle 3"/>
          <p:cNvSpPr>
            <a:spLocks noGrp="1" noChangeArrowheads="1"/>
          </p:cNvSpPr>
          <p:nvPr>
            <p:ph type="body" idx="1"/>
          </p:nvPr>
        </p:nvSpPr>
        <p:spPr>
          <a:xfrm>
            <a:off x="457200" y="764704"/>
            <a:ext cx="8435975" cy="5068888"/>
          </a:xfrm>
        </p:spPr>
        <p:txBody>
          <a:bodyPr/>
          <a:lstStyle/>
          <a:p>
            <a:pPr eaLnBrk="1" hangingPunct="1">
              <a:buFont typeface="Wingdings" pitchFamily="2" charset="2"/>
              <a:buNone/>
              <a:defRPr/>
            </a:pPr>
            <a:r>
              <a:rPr lang="en-GB" sz="2800" dirty="0" smtClean="0"/>
              <a:t>2) Successful </a:t>
            </a:r>
            <a:r>
              <a:rPr lang="en-GB" sz="2800" dirty="0" err="1" smtClean="0"/>
              <a:t>Fajr</a:t>
            </a:r>
            <a:r>
              <a:rPr lang="en-GB" sz="2800" dirty="0" smtClean="0"/>
              <a:t> observations were only carried out for 21 days from 365 days</a:t>
            </a:r>
            <a:endParaRPr lang="en-GB" sz="2800" u="sng" dirty="0" smtClean="0"/>
          </a:p>
          <a:p>
            <a:pPr eaLnBrk="1" hangingPunct="1">
              <a:buFont typeface="Wingdings" pitchFamily="2" charset="2"/>
              <a:buNone/>
              <a:defRPr/>
            </a:pPr>
            <a:endParaRPr lang="en-GB" sz="2800" u="sng" dirty="0" smtClean="0"/>
          </a:p>
          <a:p>
            <a:pPr eaLnBrk="1" hangingPunct="1">
              <a:buFont typeface="Wingdings" pitchFamily="2" charset="2"/>
              <a:buNone/>
              <a:defRPr/>
            </a:pPr>
            <a:r>
              <a:rPr lang="en-GB" sz="2800" dirty="0" smtClean="0"/>
              <a:t>3) Observers did not have the experience of observing</a:t>
            </a:r>
          </a:p>
          <a:p>
            <a:pPr eaLnBrk="1" hangingPunct="1">
              <a:buFont typeface="Wingdings" pitchFamily="2" charset="2"/>
              <a:buNone/>
              <a:defRPr/>
            </a:pPr>
            <a:endParaRPr lang="en-GB" sz="2800" dirty="0" smtClean="0"/>
          </a:p>
          <a:p>
            <a:pPr eaLnBrk="1" hangingPunct="1">
              <a:buFont typeface="Wingdings" pitchFamily="2" charset="2"/>
              <a:buNone/>
              <a:defRPr/>
            </a:pPr>
            <a:r>
              <a:rPr lang="en-GB" sz="2800" dirty="0" smtClean="0"/>
              <a:t>4) The location of observation was subject to light pollution</a:t>
            </a:r>
          </a:p>
          <a:p>
            <a:pPr eaLnBrk="1" hangingPunct="1">
              <a:buFont typeface="Wingdings" pitchFamily="2" charset="2"/>
              <a:buNone/>
              <a:defRPr/>
            </a:pPr>
            <a:endParaRPr lang="en-GB" sz="2800" dirty="0"/>
          </a:p>
          <a:p>
            <a:pPr eaLnBrk="1" hangingPunct="1">
              <a:buFont typeface="Wingdings" pitchFamily="2" charset="2"/>
              <a:buNone/>
              <a:defRPr/>
            </a:pPr>
            <a:r>
              <a:rPr lang="en-GB" sz="2800" dirty="0" smtClean="0"/>
              <a:t>5)  </a:t>
            </a:r>
            <a:r>
              <a:rPr lang="en-GB" sz="2800" dirty="0" err="1" smtClean="0"/>
              <a:t>Hizbul</a:t>
            </a:r>
            <a:r>
              <a:rPr lang="en-GB" sz="2800" dirty="0" smtClean="0"/>
              <a:t> </a:t>
            </a:r>
            <a:r>
              <a:rPr lang="en-GB" sz="2800" dirty="0" err="1" smtClean="0"/>
              <a:t>Ulama</a:t>
            </a:r>
            <a:r>
              <a:rPr lang="en-GB" sz="2800" dirty="0" smtClean="0"/>
              <a:t> did not identify what they were observing, we don’t know if times are first light or </a:t>
            </a:r>
            <a:r>
              <a:rPr lang="en-GB" sz="2800" dirty="0" err="1" smtClean="0"/>
              <a:t>tabyeen</a:t>
            </a:r>
            <a:r>
              <a:rPr lang="en-GB" sz="2800" dirty="0" smtClean="0"/>
              <a:t> or something in between.</a:t>
            </a:r>
          </a:p>
          <a:p>
            <a:pPr eaLnBrk="1" hangingPunct="1">
              <a:spcBef>
                <a:spcPct val="0"/>
              </a:spcBef>
              <a:spcAft>
                <a:spcPts val="600"/>
              </a:spcAft>
              <a:buFont typeface="Wingdings" pitchFamily="2" charset="2"/>
              <a:buNone/>
              <a:defRPr/>
            </a:pPr>
            <a:endParaRPr lang="en-GB" sz="2400" dirty="0" smtClean="0"/>
          </a:p>
          <a:p>
            <a:pPr eaLnBrk="1" hangingPunct="1">
              <a:buFont typeface="Wingdings" pitchFamily="2" charset="2"/>
              <a:buNone/>
              <a:defRPr/>
            </a:pPr>
            <a:endParaRPr lang="en-GB" sz="2400" dirty="0" smtClean="0">
              <a:effectLst/>
            </a:endParaRPr>
          </a:p>
        </p:txBody>
      </p:sp>
    </p:spTree>
    <p:extLst>
      <p:ext uri="{BB962C8B-B14F-4D97-AF65-F5344CB8AC3E}">
        <p14:creationId xmlns:p14="http://schemas.microsoft.com/office/powerpoint/2010/main" val="32493445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301625" y="260350"/>
            <a:ext cx="8540750" cy="6408738"/>
          </a:xfrm>
        </p:spPr>
        <p:txBody>
          <a:bodyPr/>
          <a:lstStyle/>
          <a:p>
            <a:pPr eaLnBrk="1" hangingPunct="1">
              <a:lnSpc>
                <a:spcPct val="80000"/>
              </a:lnSpc>
              <a:buFont typeface="Wingdings" pitchFamily="2" charset="2"/>
              <a:buNone/>
              <a:defRPr/>
            </a:pPr>
            <a:r>
              <a:rPr lang="en-US" sz="1800" smtClean="0"/>
              <a:t>     Salams Mufti Sajid Saheb, further to your request to enquire with Moulana Ahmed Sidat and Qari Gulam Mohammad Patel regarding the 1988 Blackburn Mushahadah, I have spoken with both of them and their replies are presented below:   </a:t>
            </a:r>
          </a:p>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None/>
              <a:defRPr/>
            </a:pPr>
            <a:r>
              <a:rPr lang="en-US" sz="1800" smtClean="0"/>
              <a:t>      Moulana Ahmed Sidat:</a:t>
            </a:r>
          </a:p>
          <a:p>
            <a:pPr eaLnBrk="1" hangingPunct="1">
              <a:lnSpc>
                <a:spcPct val="80000"/>
              </a:lnSpc>
              <a:buFont typeface="Wingdings" pitchFamily="2" charset="2"/>
              <a:buNone/>
              <a:defRPr/>
            </a:pPr>
            <a:r>
              <a:rPr lang="en-US" sz="1800" smtClean="0"/>
              <a:t>      My recollection is that on two or maybe three occasions I was at Haji Adam Patel`s house here in Blackburn during the month of Ramadhan after Taraweeh, we used to leave from there late at night and on these occasions Moulana Yakub Miftahi Saheb took me in the car towards the area where the present Asda is and requested me to observe Subah Sadik, I really did not know what was going on but do remember trying to observe Subah Sadik and Moulana Yakub Miftahi Saheb showing me Subah Sadik. I just happened to be present at Haji Adam Patel`s house at those times.           </a:t>
            </a:r>
          </a:p>
          <a:p>
            <a:pPr eaLnBrk="1" hangingPunct="1">
              <a:lnSpc>
                <a:spcPct val="80000"/>
              </a:lnSpc>
              <a:buFont typeface="Wingdings" pitchFamily="2" charset="2"/>
              <a:buNone/>
              <a:defRPr/>
            </a:pPr>
            <a:r>
              <a:rPr lang="en-US" sz="1800" smtClean="0"/>
              <a:t> </a:t>
            </a:r>
          </a:p>
          <a:p>
            <a:pPr eaLnBrk="1" hangingPunct="1">
              <a:lnSpc>
                <a:spcPct val="80000"/>
              </a:lnSpc>
              <a:buFont typeface="Wingdings" pitchFamily="2" charset="2"/>
              <a:buNone/>
              <a:defRPr/>
            </a:pPr>
            <a:r>
              <a:rPr lang="en-US" sz="1800" smtClean="0"/>
              <a:t>     Qari Gulam Mohammad Patel:</a:t>
            </a:r>
          </a:p>
          <a:p>
            <a:pPr eaLnBrk="1" hangingPunct="1">
              <a:lnSpc>
                <a:spcPct val="80000"/>
              </a:lnSpc>
              <a:buFont typeface="Wingdings" pitchFamily="2" charset="2"/>
              <a:buNone/>
              <a:defRPr/>
            </a:pPr>
            <a:r>
              <a:rPr lang="en-US" sz="1800" smtClean="0"/>
              <a:t>     At that time I had been in UK for six years and used to spend a lot of time at my friend/relative Hafez Ahmed Bham`s house on Audley Range, on a few occasions I was at Hafez Ahmed Bham’s house during Ramadhan after Taraweeh when Moulana Yakub Miftahi Saheb came to pick up Hafez Ahmed, Hafez Ahmed informed Moulana Yakub Miftahi that I have a friend/relative at home and Moulana Yakub invited me to join them as well, this happened on five occasions, at one time the late Moulana Ilyas (Imam of the Leytonstone Masjid, London) was present as well and he also joined us, at that time I had been in UK for six years and didn’t know anything about Subah Sadik or Shafaq, I just happened to be at Hafez Ahmed Bham`s house and joined upon invite.</a:t>
            </a:r>
          </a:p>
        </p:txBody>
      </p:sp>
    </p:spTree>
    <p:extLst>
      <p:ext uri="{BB962C8B-B14F-4D97-AF65-F5344CB8AC3E}">
        <p14:creationId xmlns:p14="http://schemas.microsoft.com/office/powerpoint/2010/main" val="31814599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defRPr/>
            </a:pPr>
            <a:r>
              <a:rPr lang="en-GB" sz="4400">
                <a:solidFill>
                  <a:schemeClr val="tx2"/>
                </a:solidFill>
                <a:effectLst>
                  <a:outerShdw blurRad="38100" dist="38100" dir="2700000" algn="tl">
                    <a:srgbClr val="000000"/>
                  </a:outerShdw>
                </a:effectLst>
              </a:rPr>
              <a:t>Fatwa from Dar Al-Ulum Karachi</a:t>
            </a:r>
          </a:p>
        </p:txBody>
      </p:sp>
      <p:sp>
        <p:nvSpPr>
          <p:cNvPr id="235525"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n-GB" sz="3200">
                <a:effectLst>
                  <a:outerShdw blurRad="38100" dist="38100" dir="2700000" algn="tl">
                    <a:srgbClr val="000000"/>
                  </a:outerShdw>
                </a:effectLst>
              </a:rPr>
              <a:t>  “These errors (of the Hizbul Ulama Timetable) came about due to a lack of knowledge with regards to (the nature of) Subh Sadiq.”</a:t>
            </a:r>
          </a:p>
          <a:p>
            <a:pPr marL="342900" indent="-342900">
              <a:spcBef>
                <a:spcPct val="20000"/>
              </a:spcBef>
              <a:buClr>
                <a:schemeClr val="hlink"/>
              </a:buClr>
              <a:buSzPct val="80000"/>
              <a:buFont typeface="Wingdings" pitchFamily="2" charset="2"/>
              <a:buNone/>
              <a:defRPr/>
            </a:pPr>
            <a:endParaRPr lang="en-GB" sz="320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None/>
              <a:defRPr/>
            </a:pPr>
            <a:r>
              <a:rPr lang="en-GB" sz="3200">
                <a:effectLst>
                  <a:outerShdw blurRad="38100" dist="38100" dir="2700000" algn="tl">
                    <a:srgbClr val="000000"/>
                  </a:outerShdw>
                </a:effectLst>
              </a:rPr>
              <a:t>   30</a:t>
            </a:r>
            <a:r>
              <a:rPr lang="en-GB" sz="3200" baseline="30000">
                <a:effectLst>
                  <a:outerShdw blurRad="38100" dist="38100" dir="2700000" algn="tl">
                    <a:srgbClr val="000000"/>
                  </a:outerShdw>
                </a:effectLst>
              </a:rPr>
              <a:t>th</a:t>
            </a:r>
            <a:r>
              <a:rPr lang="en-GB" sz="3200">
                <a:effectLst>
                  <a:outerShdw blurRad="38100" dist="38100" dir="2700000" algn="tl">
                    <a:srgbClr val="000000"/>
                  </a:outerShdw>
                </a:effectLst>
              </a:rPr>
              <a:t> December 1990</a:t>
            </a:r>
          </a:p>
          <a:p>
            <a:pPr marL="342900" indent="-342900">
              <a:spcBef>
                <a:spcPct val="20000"/>
              </a:spcBef>
              <a:buClr>
                <a:schemeClr val="hlink"/>
              </a:buClr>
              <a:buSzPct val="80000"/>
              <a:buFont typeface="Wingdings" pitchFamily="2" charset="2"/>
              <a:buNone/>
              <a:defRPr/>
            </a:pPr>
            <a:endParaRPr lang="en-GB" sz="320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None/>
              <a:defRPr/>
            </a:pPr>
            <a:r>
              <a:rPr lang="en-GB" sz="3200">
                <a:effectLst>
                  <a:outerShdw blurRad="38100" dist="38100" dir="2700000" algn="tl">
                    <a:srgbClr val="000000"/>
                  </a:outerShdw>
                </a:effectLst>
              </a:rPr>
              <a:t>   Signed by Mufti Taqi Uthmani DB</a:t>
            </a:r>
          </a:p>
        </p:txBody>
      </p:sp>
    </p:spTree>
    <p:extLst>
      <p:ext uri="{BB962C8B-B14F-4D97-AF65-F5344CB8AC3E}">
        <p14:creationId xmlns:p14="http://schemas.microsoft.com/office/powerpoint/2010/main" val="422835764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79388" y="333375"/>
            <a:ext cx="878522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a:t>In astronomy the twilight period is divided into civil, nautical and astronomical twilight corresponding to solar depressions of 6, 12 and 18 degrees respectively. </a:t>
            </a:r>
          </a:p>
          <a:p>
            <a:endParaRPr lang="en-GB" sz="2400"/>
          </a:p>
          <a:p>
            <a:r>
              <a:rPr lang="en-GB" sz="2400"/>
              <a:t>           </a:t>
            </a:r>
          </a:p>
          <a:p>
            <a:r>
              <a:rPr lang="en-GB" sz="2400" b="1"/>
              <a:t>Civil twilight</a:t>
            </a:r>
            <a:r>
              <a:rPr lang="en-GB" sz="2400"/>
              <a:t> - roughly equivalent to lighting up time.   The brightest stars are visible and at sea the horizon is clearly visible. </a:t>
            </a:r>
          </a:p>
          <a:p>
            <a:endParaRPr lang="en-GB" sz="2400"/>
          </a:p>
          <a:p>
            <a:r>
              <a:rPr lang="en-GB" sz="2400" b="1"/>
              <a:t>Nautical twilight</a:t>
            </a:r>
            <a:r>
              <a:rPr lang="en-GB" sz="2400"/>
              <a:t> - the horizon at sea ceases to be clearly visible and it is impossible to determine altitudes with reference to the horizon. </a:t>
            </a:r>
          </a:p>
          <a:p>
            <a:endParaRPr lang="en-GB" sz="2400"/>
          </a:p>
          <a:p>
            <a:r>
              <a:rPr lang="en-GB" sz="2400" b="1"/>
              <a:t>Astronomical twilight-</a:t>
            </a:r>
            <a:r>
              <a:rPr lang="en-GB" sz="2400"/>
              <a:t> when it is truly dark and no perceptible twilight remains. </a:t>
            </a:r>
          </a:p>
        </p:txBody>
      </p:sp>
    </p:spTree>
    <p:extLst>
      <p:ext uri="{BB962C8B-B14F-4D97-AF65-F5344CB8AC3E}">
        <p14:creationId xmlns:p14="http://schemas.microsoft.com/office/powerpoint/2010/main" val="7516961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1200329"/>
          </a:xfrm>
          <a:prstGeom prst="rect">
            <a:avLst/>
          </a:prstGeom>
          <a:noFill/>
        </p:spPr>
        <p:txBody>
          <a:bodyPr wrap="square" rtlCol="0">
            <a:spAutoFit/>
          </a:bodyPr>
          <a:lstStyle/>
          <a:p>
            <a:pPr algn="ctr"/>
            <a:r>
              <a:rPr lang="en-GB" sz="3600" b="1" dirty="0" smtClean="0"/>
              <a:t>Why should we accept the recommendations?</a:t>
            </a:r>
            <a:endParaRPr lang="en-GB" sz="3600" b="1" dirty="0"/>
          </a:p>
        </p:txBody>
      </p:sp>
      <p:sp>
        <p:nvSpPr>
          <p:cNvPr id="3" name="TextBox 2"/>
          <p:cNvSpPr txBox="1"/>
          <p:nvPr/>
        </p:nvSpPr>
        <p:spPr>
          <a:xfrm>
            <a:off x="323528" y="1628800"/>
            <a:ext cx="8568952" cy="4524315"/>
          </a:xfrm>
          <a:prstGeom prst="rect">
            <a:avLst/>
          </a:prstGeom>
          <a:noFill/>
        </p:spPr>
        <p:txBody>
          <a:bodyPr wrap="square" rtlCol="0">
            <a:spAutoFit/>
          </a:bodyPr>
          <a:lstStyle/>
          <a:p>
            <a:pPr marL="514350" indent="-514350">
              <a:buAutoNum type="arabicParenR"/>
            </a:pPr>
            <a:r>
              <a:rPr lang="en-GB" sz="3600" dirty="0" smtClean="0"/>
              <a:t>Supported with evidence of astronomers and scholars.</a:t>
            </a:r>
          </a:p>
          <a:p>
            <a:pPr marL="514350" indent="-514350">
              <a:buAutoNum type="arabicParenR"/>
            </a:pPr>
            <a:endParaRPr lang="en-GB" sz="3600" dirty="0" smtClean="0"/>
          </a:p>
          <a:p>
            <a:pPr marL="514350" indent="-514350">
              <a:buAutoNum type="arabicParenR"/>
            </a:pPr>
            <a:r>
              <a:rPr lang="en-GB" sz="3600" dirty="0" smtClean="0"/>
              <a:t>Supported by observations of experts in UK, Saudi Arabia and other parts of the world.</a:t>
            </a:r>
          </a:p>
          <a:p>
            <a:pPr marL="514350" indent="-514350">
              <a:buAutoNum type="arabicParenR"/>
            </a:pPr>
            <a:endParaRPr lang="en-GB" sz="3600" dirty="0" smtClean="0"/>
          </a:p>
          <a:p>
            <a:pPr marL="514350" indent="-514350">
              <a:buAutoNum type="arabicParenR"/>
            </a:pPr>
            <a:r>
              <a:rPr lang="en-GB" sz="3600" dirty="0" smtClean="0"/>
              <a:t>It’s easy to follow.  </a:t>
            </a:r>
            <a:endParaRPr lang="en-GB" sz="3600" dirty="0"/>
          </a:p>
        </p:txBody>
      </p:sp>
    </p:spTree>
    <p:extLst>
      <p:ext uri="{BB962C8B-B14F-4D97-AF65-F5344CB8AC3E}">
        <p14:creationId xmlns:p14="http://schemas.microsoft.com/office/powerpoint/2010/main" val="5830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Rot="1" noChangeArrowheads="1"/>
          </p:cNvSpPr>
          <p:nvPr>
            <p:ph type="body" idx="4294967295"/>
          </p:nvPr>
        </p:nvSpPr>
        <p:spPr>
          <a:xfrm>
            <a:off x="179388" y="1196975"/>
            <a:ext cx="8785225" cy="5472113"/>
          </a:xfrm>
        </p:spPr>
        <p:txBody>
          <a:bodyPr/>
          <a:lstStyle/>
          <a:p>
            <a:pPr marL="609600" indent="-609600" algn="r" rtl="1" eaLnBrk="1" hangingPunct="1">
              <a:lnSpc>
                <a:spcPct val="90000"/>
              </a:lnSpc>
              <a:spcBef>
                <a:spcPct val="0"/>
              </a:spcBef>
              <a:buClrTx/>
              <a:buSzTx/>
              <a:buFontTx/>
              <a:buNone/>
              <a:defRPr/>
            </a:pPr>
            <a:r>
              <a:rPr lang="x-none" sz="2400" dirty="0" smtClean="0">
                <a:effectLst/>
              </a:rPr>
              <a:t>وَكُلُواْ وَٱشۡرَبُواْ حَتَّىٰ يَتَبَيَّنَ </a:t>
            </a:r>
            <a:r>
              <a:rPr lang="x-none" sz="2400" b="1" dirty="0" smtClean="0">
                <a:solidFill>
                  <a:srgbClr val="FF0000"/>
                </a:solidFill>
                <a:effectLst/>
              </a:rPr>
              <a:t>لَكُمُ</a:t>
            </a:r>
            <a:r>
              <a:rPr lang="x-none" sz="2400" dirty="0" smtClean="0">
                <a:effectLst/>
              </a:rPr>
              <a:t> ٱلۡخَيۡطُ ٱلۡأَبۡيَضُ مِنَ ٱلۡخَيۡطِ ٱلۡأَسۡوَدِ مِنَ ٱلۡفَجۡرِ‌ۖ </a:t>
            </a:r>
            <a:endParaRPr lang="en-GB" sz="2400" dirty="0" smtClean="0">
              <a:effectLst/>
            </a:endParaRPr>
          </a:p>
          <a:p>
            <a:pPr marL="609600" indent="-609600" eaLnBrk="1" hangingPunct="1">
              <a:lnSpc>
                <a:spcPct val="90000"/>
              </a:lnSpc>
              <a:spcBef>
                <a:spcPct val="0"/>
              </a:spcBef>
              <a:buClrTx/>
              <a:buSzTx/>
              <a:buFontTx/>
              <a:buNone/>
              <a:defRPr/>
            </a:pPr>
            <a:endParaRPr lang="en-GB" sz="2400" dirty="0" smtClean="0">
              <a:effectLst/>
            </a:endParaRPr>
          </a:p>
          <a:p>
            <a:pPr marL="609600" indent="-609600" eaLnBrk="1" hangingPunct="1">
              <a:lnSpc>
                <a:spcPct val="90000"/>
              </a:lnSpc>
              <a:buFont typeface="Arial" charset="0"/>
              <a:buNone/>
              <a:defRPr/>
            </a:pPr>
            <a:r>
              <a:rPr lang="en-GB" sz="2400" dirty="0" smtClean="0"/>
              <a:t>      Allah, </a:t>
            </a:r>
            <a:r>
              <a:rPr lang="en-GB" sz="2400" i="1" dirty="0" smtClean="0"/>
              <a:t>the Most High</a:t>
            </a:r>
            <a:r>
              <a:rPr lang="en-GB" sz="2400" dirty="0" smtClean="0"/>
              <a:t>, says: </a:t>
            </a:r>
          </a:p>
          <a:p>
            <a:pPr marL="609600" indent="-609600" eaLnBrk="1" hangingPunct="1">
              <a:lnSpc>
                <a:spcPct val="90000"/>
              </a:lnSpc>
              <a:buFont typeface="Arial" charset="0"/>
              <a:buNone/>
              <a:defRPr/>
            </a:pPr>
            <a:r>
              <a:rPr lang="en-GB" sz="2400" b="1" dirty="0" smtClean="0"/>
              <a:t>      </a:t>
            </a:r>
            <a:r>
              <a:rPr lang="en-GB" sz="2400" dirty="0" smtClean="0"/>
              <a:t>"Eat and drink until the white thread becomes distinct to </a:t>
            </a:r>
            <a:r>
              <a:rPr lang="en-GB" sz="2400" b="1" dirty="0" smtClean="0"/>
              <a:t>you</a:t>
            </a:r>
            <a:r>
              <a:rPr lang="en-GB" sz="2400" dirty="0" smtClean="0"/>
              <a:t> from the black thread of the dawn. Then resume the fast till nightfall ...</a:t>
            </a:r>
            <a:r>
              <a:rPr lang="en-GB" sz="2400" b="1" dirty="0" smtClean="0"/>
              <a:t> "</a:t>
            </a:r>
            <a:r>
              <a:rPr lang="en-GB" sz="2400" dirty="0" smtClean="0"/>
              <a:t> [</a:t>
            </a:r>
            <a:r>
              <a:rPr lang="en-GB" sz="2400" i="1" dirty="0" smtClean="0"/>
              <a:t>Al-</a:t>
            </a:r>
            <a:r>
              <a:rPr lang="en-GB" sz="2400" i="1" dirty="0" err="1" smtClean="0"/>
              <a:t>Qur'ân</a:t>
            </a:r>
            <a:r>
              <a:rPr lang="en-GB" sz="2400" dirty="0" smtClean="0"/>
              <a:t> 2:187]</a:t>
            </a:r>
          </a:p>
          <a:p>
            <a:pPr marL="609600" indent="-609600" eaLnBrk="1" hangingPunct="1">
              <a:lnSpc>
                <a:spcPct val="90000"/>
              </a:lnSpc>
              <a:spcBef>
                <a:spcPct val="0"/>
              </a:spcBef>
              <a:buClrTx/>
              <a:buSzTx/>
              <a:buFontTx/>
              <a:buNone/>
              <a:defRPr/>
            </a:pPr>
            <a:endParaRPr lang="en-GB" sz="2400" dirty="0" smtClean="0">
              <a:effectLst/>
            </a:endParaRPr>
          </a:p>
          <a:p>
            <a:pPr marL="609600" indent="-609600" eaLnBrk="1" hangingPunct="1">
              <a:lnSpc>
                <a:spcPct val="90000"/>
              </a:lnSpc>
              <a:buFont typeface="Arial" charset="0"/>
              <a:buNone/>
              <a:defRPr/>
            </a:pPr>
            <a:r>
              <a:rPr lang="en-GB" sz="2400" dirty="0" smtClean="0">
                <a:effectLst/>
              </a:rPr>
              <a:t>      Imam </a:t>
            </a:r>
            <a:r>
              <a:rPr lang="en-GB" sz="2400" dirty="0" err="1" smtClean="0">
                <a:effectLst/>
              </a:rPr>
              <a:t>Qurtubi</a:t>
            </a:r>
            <a:r>
              <a:rPr lang="en-GB" sz="2400" dirty="0" smtClean="0">
                <a:effectLst/>
              </a:rPr>
              <a:t> on </a:t>
            </a:r>
            <a:r>
              <a:rPr lang="en-GB" sz="2400" dirty="0" err="1" smtClean="0">
                <a:effectLst/>
              </a:rPr>
              <a:t>pg</a:t>
            </a:r>
            <a:r>
              <a:rPr lang="en-GB" sz="2400" dirty="0" smtClean="0">
                <a:effectLst/>
              </a:rPr>
              <a:t> 214:2:</a:t>
            </a:r>
            <a:endParaRPr lang="x-none" sz="2400" dirty="0" smtClean="0">
              <a:effectLst/>
            </a:endParaRPr>
          </a:p>
          <a:p>
            <a:pPr marL="609600" indent="-609600" algn="r" rtl="1" eaLnBrk="1" hangingPunct="1">
              <a:lnSpc>
                <a:spcPct val="90000"/>
              </a:lnSpc>
              <a:spcBef>
                <a:spcPct val="0"/>
              </a:spcBef>
              <a:buClrTx/>
              <a:buSzTx/>
              <a:buFontTx/>
              <a:buNone/>
              <a:defRPr/>
            </a:pPr>
            <a:endParaRPr lang="x-none" sz="2400" dirty="0" smtClean="0">
              <a:effectLst/>
            </a:endParaRPr>
          </a:p>
          <a:p>
            <a:pPr marL="609600" indent="-609600" algn="r" rtl="1" eaLnBrk="1" hangingPunct="1">
              <a:lnSpc>
                <a:spcPct val="90000"/>
              </a:lnSpc>
              <a:spcBef>
                <a:spcPct val="0"/>
              </a:spcBef>
              <a:buClrTx/>
              <a:buSzTx/>
              <a:buFontTx/>
              <a:buNone/>
              <a:defRPr/>
            </a:pPr>
            <a:r>
              <a:rPr lang="x-none" sz="2800" dirty="0" smtClean="0">
                <a:effectLst/>
                <a:latin typeface="Traditional Arabic" pitchFamily="18" charset="-78"/>
                <a:cs typeface="Traditional Arabic" pitchFamily="18" charset="-78"/>
              </a:rPr>
              <a:t>....وسمَي الفجر خيطا لأن ما يبدو من البياض يرى ممتدَاً كالخيط.  </a:t>
            </a:r>
          </a:p>
          <a:p>
            <a:pPr marL="609600" indent="-609600" algn="r" rtl="1" eaLnBrk="1" hangingPunct="1">
              <a:lnSpc>
                <a:spcPct val="90000"/>
              </a:lnSpc>
              <a:spcBef>
                <a:spcPct val="0"/>
              </a:spcBef>
              <a:buClrTx/>
              <a:buSzTx/>
              <a:buFontTx/>
              <a:buNone/>
              <a:defRPr/>
            </a:pPr>
            <a:endParaRPr lang="x-none" sz="2800" dirty="0" smtClean="0">
              <a:effectLst/>
              <a:latin typeface="Traditional Arabic" pitchFamily="18" charset="-78"/>
              <a:cs typeface="Traditional Arabic" pitchFamily="18" charset="-78"/>
            </a:endParaRPr>
          </a:p>
          <a:p>
            <a:pPr marL="609600" indent="-609600" algn="r" rtl="1" eaLnBrk="1" hangingPunct="1">
              <a:lnSpc>
                <a:spcPct val="90000"/>
              </a:lnSpc>
              <a:spcBef>
                <a:spcPct val="0"/>
              </a:spcBef>
              <a:buClrTx/>
              <a:buSzTx/>
              <a:buFontTx/>
              <a:buNone/>
              <a:defRPr/>
            </a:pPr>
            <a:r>
              <a:rPr lang="x-none" sz="2800" dirty="0" smtClean="0">
                <a:effectLst/>
                <a:latin typeface="Traditional Arabic" pitchFamily="18" charset="-78"/>
                <a:cs typeface="Traditional Arabic" pitchFamily="18" charset="-78"/>
              </a:rPr>
              <a:t>والخيط فى كلامهم عبارة عن اللون.  والفجر مصدر فجرت الماء أفجره فجرًا إذا جرى وانبعث,  وأصله الشق, فلذالك قيل للطالع من تباشير ضياء الشمس من مطلعها: فجرًا لانبعاث ضوئه, وهو أول بياض النهار الظاهر المستطير في الأفق المنتشر, تسميه العرب الخيط الأبيض</a:t>
            </a:r>
            <a:endParaRPr lang="en-GB" sz="2800" dirty="0" smtClean="0">
              <a:effectLst/>
              <a:latin typeface="Traditional Arabic" pitchFamily="18" charset="-78"/>
              <a:cs typeface="Traditional Arabic" pitchFamily="18" charset="-78"/>
            </a:endParaRPr>
          </a:p>
        </p:txBody>
      </p:sp>
      <p:sp>
        <p:nvSpPr>
          <p:cNvPr id="44036" name="Rectangle 4"/>
          <p:cNvSpPr>
            <a:spLocks noGrp="1" noRot="1" noChangeArrowheads="1"/>
          </p:cNvSpPr>
          <p:nvPr>
            <p:ph type="title" idx="4294967295"/>
          </p:nvPr>
        </p:nvSpPr>
        <p:spPr>
          <a:xfrm>
            <a:off x="0" y="260350"/>
            <a:ext cx="8540750" cy="608013"/>
          </a:xfrm>
        </p:spPr>
        <p:txBody>
          <a:bodyPr/>
          <a:lstStyle/>
          <a:p>
            <a:pPr eaLnBrk="1" hangingPunct="1">
              <a:defRPr/>
            </a:pPr>
            <a:r>
              <a:rPr lang="en-GB" sz="4000" dirty="0"/>
              <a:t>When does </a:t>
            </a:r>
            <a:r>
              <a:rPr lang="en-GB" sz="4000" dirty="0" err="1"/>
              <a:t>Fajr</a:t>
            </a:r>
            <a:r>
              <a:rPr lang="en-GB" sz="4000" dirty="0"/>
              <a:t> begin?</a:t>
            </a:r>
            <a:r>
              <a:rPr lang="en-GB" sz="4000" dirty="0" smtClean="0"/>
              <a:t/>
            </a:r>
            <a:br>
              <a:rPr lang="en-GB" sz="4000" dirty="0" smtClean="0"/>
            </a:br>
            <a:endParaRPr lang="en-GB" sz="40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540750" cy="1143000"/>
          </a:xfrm>
        </p:spPr>
        <p:txBody>
          <a:bodyPr/>
          <a:lstStyle/>
          <a:p>
            <a:endParaRPr lang="en-GB" dirty="0"/>
          </a:p>
        </p:txBody>
      </p:sp>
      <p:pic>
        <p:nvPicPr>
          <p:cNvPr id="583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38" t="36979" r="14202" b="36458"/>
          <a:stretch/>
        </p:blipFill>
        <p:spPr bwMode="auto">
          <a:xfrm>
            <a:off x="251519" y="1844824"/>
            <a:ext cx="864519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62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620688"/>
            <a:ext cx="3960440" cy="1224136"/>
          </a:xfrm>
        </p:spPr>
        <p:txBody>
          <a:bodyPr/>
          <a:lstStyle/>
          <a:p>
            <a:r>
              <a:rPr lang="en-GB" dirty="0" err="1" smtClean="0"/>
              <a:t>Subh</a:t>
            </a:r>
            <a:r>
              <a:rPr lang="en-GB" dirty="0" smtClean="0"/>
              <a:t> </a:t>
            </a:r>
            <a:r>
              <a:rPr lang="en-GB" dirty="0" err="1" smtClean="0"/>
              <a:t>Kazib</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013" t="30032" r="39162" b="9707"/>
          <a:stretch/>
        </p:blipFill>
        <p:spPr bwMode="auto">
          <a:xfrm>
            <a:off x="611560" y="1988840"/>
            <a:ext cx="2579426" cy="440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060848"/>
            <a:ext cx="5486400" cy="4114800"/>
          </a:xfrm>
          <a:prstGeom prst="rect">
            <a:avLst/>
          </a:prstGeom>
          <a:ln/>
        </p:spPr>
        <p:style>
          <a:lnRef idx="2">
            <a:schemeClr val="accent1"/>
          </a:lnRef>
          <a:fillRef idx="1">
            <a:schemeClr val="lt1"/>
          </a:fillRef>
          <a:effectRef idx="0">
            <a:schemeClr val="accent1"/>
          </a:effectRef>
          <a:fontRef idx="minor">
            <a:schemeClr val="dk1"/>
          </a:fontRef>
        </p:style>
      </p:pic>
      <p:sp>
        <p:nvSpPr>
          <p:cNvPr id="5" name="Title 1"/>
          <p:cNvSpPr txBox="1">
            <a:spLocks/>
          </p:cNvSpPr>
          <p:nvPr/>
        </p:nvSpPr>
        <p:spPr bwMode="auto">
          <a:xfrm>
            <a:off x="4355976" y="620688"/>
            <a:ext cx="396044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GB" dirty="0" err="1" smtClean="0"/>
              <a:t>Subh</a:t>
            </a:r>
            <a:r>
              <a:rPr lang="en-GB" dirty="0" smtClean="0"/>
              <a:t> </a:t>
            </a:r>
            <a:r>
              <a:rPr lang="en-GB" dirty="0" err="1" smtClean="0"/>
              <a:t>Sadiq</a:t>
            </a:r>
            <a:r>
              <a:rPr lang="en-GB" dirty="0" smtClean="0"/>
              <a:t> </a:t>
            </a:r>
            <a:endParaRPr lang="en-GB" dirty="0"/>
          </a:p>
        </p:txBody>
      </p:sp>
    </p:spTree>
    <p:extLst>
      <p:ext uri="{BB962C8B-B14F-4D97-AF65-F5344CB8AC3E}">
        <p14:creationId xmlns:p14="http://schemas.microsoft.com/office/powerpoint/2010/main" val="280662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1520" y="18864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GB" dirty="0" smtClean="0"/>
              <a:t>Differences between </a:t>
            </a:r>
            <a:r>
              <a:rPr lang="en-GB" dirty="0" err="1" smtClean="0"/>
              <a:t>Subh</a:t>
            </a:r>
            <a:r>
              <a:rPr lang="en-GB" dirty="0" smtClean="0"/>
              <a:t> </a:t>
            </a:r>
            <a:r>
              <a:rPr lang="en-GB" dirty="0" err="1" smtClean="0"/>
              <a:t>Sadiq</a:t>
            </a:r>
            <a:r>
              <a:rPr lang="en-GB" dirty="0" smtClean="0"/>
              <a:t> and </a:t>
            </a:r>
            <a:r>
              <a:rPr lang="en-GB" dirty="0" err="1" smtClean="0"/>
              <a:t>Subh</a:t>
            </a:r>
            <a:r>
              <a:rPr lang="en-GB" dirty="0" smtClean="0"/>
              <a:t> </a:t>
            </a:r>
            <a:r>
              <a:rPr lang="en-GB" dirty="0" err="1" smtClean="0"/>
              <a:t>Kazib</a:t>
            </a:r>
            <a:endParaRPr lang="en-GB" dirty="0"/>
          </a:p>
        </p:txBody>
      </p:sp>
      <p:pic>
        <p:nvPicPr>
          <p:cNvPr id="57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6" t="39609" r="14361" b="7533"/>
          <a:stretch/>
        </p:blipFill>
        <p:spPr bwMode="auto">
          <a:xfrm>
            <a:off x="251520" y="1807692"/>
            <a:ext cx="8757466" cy="377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24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Differences between </a:t>
            </a:r>
            <a:r>
              <a:rPr lang="en-GB" dirty="0" err="1" smtClean="0"/>
              <a:t>Subh</a:t>
            </a:r>
            <a:r>
              <a:rPr lang="en-GB" dirty="0" smtClean="0"/>
              <a:t> </a:t>
            </a:r>
            <a:r>
              <a:rPr lang="en-GB" dirty="0" err="1" smtClean="0"/>
              <a:t>Sadiq</a:t>
            </a:r>
            <a:r>
              <a:rPr lang="en-GB" dirty="0" smtClean="0"/>
              <a:t> and </a:t>
            </a:r>
            <a:r>
              <a:rPr lang="en-GB" dirty="0" err="1" smtClean="0"/>
              <a:t>Subh</a:t>
            </a:r>
            <a:r>
              <a:rPr lang="en-GB" dirty="0" smtClean="0"/>
              <a:t> </a:t>
            </a:r>
            <a:r>
              <a:rPr lang="en-GB" dirty="0" err="1" smtClean="0"/>
              <a:t>Kazib</a:t>
            </a:r>
            <a:endParaRPr lang="en-GB" dirty="0"/>
          </a:p>
        </p:txBody>
      </p:sp>
      <p:sp>
        <p:nvSpPr>
          <p:cNvPr id="3" name="Content Placeholder 2"/>
          <p:cNvSpPr>
            <a:spLocks noGrp="1"/>
          </p:cNvSpPr>
          <p:nvPr>
            <p:ph idx="1"/>
          </p:nvPr>
        </p:nvSpPr>
        <p:spPr>
          <a:xfrm>
            <a:off x="301625" y="3645024"/>
            <a:ext cx="8540750" cy="2454151"/>
          </a:xfrm>
        </p:spPr>
        <p:txBody>
          <a:bodyPr/>
          <a:lstStyle/>
          <a:p>
            <a:pPr algn="r"/>
            <a:endParaRPr lang="en-GB" dirty="0">
              <a:latin typeface="Traditional Arabic" pitchFamily="18" charset="-78"/>
              <a:cs typeface="Traditional Arabic" pitchFamily="18" charset="-78"/>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123" t="29051" r="14803" b="30549"/>
          <a:stretch/>
        </p:blipFill>
        <p:spPr bwMode="auto">
          <a:xfrm>
            <a:off x="149087" y="1485272"/>
            <a:ext cx="8987246" cy="295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62" t="31103" r="17374" b="54968"/>
          <a:stretch/>
        </p:blipFill>
        <p:spPr bwMode="auto">
          <a:xfrm>
            <a:off x="299310" y="4725144"/>
            <a:ext cx="8686800" cy="101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467761"/>
      </p:ext>
    </p:extLst>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3117</TotalTime>
  <Words>2188</Words>
  <Application>Microsoft Macintosh PowerPoint</Application>
  <PresentationFormat>On-screen Show (4:3)</PresentationFormat>
  <Paragraphs>229</Paragraphs>
  <Slides>47</Slides>
  <Notes>21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Compass</vt:lpstr>
      <vt:lpstr> Allah has said: “Indeed prayers were prescribed for the believers at set times" (Qur’an 4:103) </vt:lpstr>
      <vt:lpstr>Responsibility </vt:lpstr>
      <vt:lpstr>Two Claims</vt:lpstr>
      <vt:lpstr> 18 degrees approved over 950 years ago!  </vt:lpstr>
      <vt:lpstr>When does Fajr begin? </vt:lpstr>
      <vt:lpstr>PowerPoint Presentation</vt:lpstr>
      <vt:lpstr>Subh Kazib</vt:lpstr>
      <vt:lpstr>PowerPoint Presentation</vt:lpstr>
      <vt:lpstr>Differences between Subh Sadiq and Subh Kazib</vt:lpstr>
      <vt:lpstr>What is Galas?</vt:lpstr>
      <vt:lpstr>Ahadith</vt:lpstr>
      <vt:lpstr>PowerPoint Presentation</vt:lpstr>
      <vt:lpstr>Ahadith</vt:lpstr>
      <vt:lpstr>There are also Ahadith on Isfar however …</vt:lpstr>
      <vt:lpstr>Fatwa of Ibn Uthaymeen</vt:lpstr>
      <vt:lpstr>PowerPoint Presentation</vt:lpstr>
      <vt:lpstr>PowerPoint Presentation</vt:lpstr>
      <vt:lpstr>Introduction</vt:lpstr>
      <vt:lpstr>What is 18 degrees?</vt:lpstr>
      <vt:lpstr>PowerPoint Presentation</vt:lpstr>
      <vt:lpstr>History</vt:lpstr>
      <vt:lpstr>PowerPoint Presentation</vt:lpstr>
      <vt:lpstr>PowerPoint Presentation</vt:lpstr>
      <vt:lpstr>PowerPoint Presentation</vt:lpstr>
      <vt:lpstr>PowerPoint Presentation</vt:lpstr>
      <vt:lpstr>When do the modern Scholars say Fajr and ‘Isha occur?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Claim 2:  The timetable currently used by many Masajid in the UK is not acceptable according to Shari’ah.</vt:lpstr>
      <vt:lpstr>Salah Times in the UK</vt:lpstr>
      <vt:lpstr>PowerPoint Presentation</vt:lpstr>
      <vt:lpstr>Examples of Errors</vt:lpstr>
      <vt:lpstr>PowerPoint Presentation</vt:lpstr>
      <vt:lpstr>PowerPoint Presentation</vt:lpstr>
      <vt:lpstr>PowerPoint Presentation</vt:lpstr>
      <vt:lpstr>PowerPoint Presentation</vt:lpstr>
      <vt:lpstr>PowerPoint Presentation</vt:lpstr>
      <vt:lpstr>More Errors</vt:lpstr>
      <vt:lpstr>PowerPoint Presentation</vt:lpstr>
      <vt:lpstr>PowerPoint Presentation</vt:lpstr>
      <vt:lpstr>PowerPoint Presentation</vt:lpstr>
      <vt:lpstr>PowerPoint Presentation</vt:lpstr>
    </vt:vector>
  </TitlesOfParts>
  <Company>Harris 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with Hizbul Ulama’s Timetable</dc:title>
  <dc:creator>Farid</dc:creator>
  <cp:lastModifiedBy>Arif Shanji</cp:lastModifiedBy>
  <cp:revision>53</cp:revision>
  <dcterms:created xsi:type="dcterms:W3CDTF">2009-10-24T07:12:45Z</dcterms:created>
  <dcterms:modified xsi:type="dcterms:W3CDTF">2012-07-15T23:14:08Z</dcterms:modified>
</cp:coreProperties>
</file>